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32"/>
  </p:notesMasterIdLst>
  <p:sldIdLst>
    <p:sldId id="473" r:id="rId2"/>
    <p:sldId id="558" r:id="rId3"/>
    <p:sldId id="540" r:id="rId4"/>
    <p:sldId id="545" r:id="rId5"/>
    <p:sldId id="546" r:id="rId6"/>
    <p:sldId id="547" r:id="rId7"/>
    <p:sldId id="548" r:id="rId8"/>
    <p:sldId id="549" r:id="rId9"/>
    <p:sldId id="575" r:id="rId10"/>
    <p:sldId id="474" r:id="rId11"/>
    <p:sldId id="551" r:id="rId12"/>
    <p:sldId id="550" r:id="rId13"/>
    <p:sldId id="552" r:id="rId14"/>
    <p:sldId id="555" r:id="rId15"/>
    <p:sldId id="553" r:id="rId16"/>
    <p:sldId id="554" r:id="rId17"/>
    <p:sldId id="556" r:id="rId18"/>
    <p:sldId id="564" r:id="rId19"/>
    <p:sldId id="560" r:id="rId20"/>
    <p:sldId id="561" r:id="rId21"/>
    <p:sldId id="562" r:id="rId22"/>
    <p:sldId id="563" r:id="rId23"/>
    <p:sldId id="571" r:id="rId24"/>
    <p:sldId id="566" r:id="rId25"/>
    <p:sldId id="567" r:id="rId26"/>
    <p:sldId id="570" r:id="rId27"/>
    <p:sldId id="572" r:id="rId28"/>
    <p:sldId id="568" r:id="rId29"/>
    <p:sldId id="576" r:id="rId30"/>
    <p:sldId id="573" r:id="rId31"/>
  </p:sldIdLst>
  <p:sldSz cx="16256000" cy="9144000"/>
  <p:notesSz cx="9283700" cy="6985000"/>
  <p:defaultTextStyle>
    <a:lvl1pPr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1pPr>
    <a:lvl2pPr indent="3429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2pPr>
    <a:lvl3pPr indent="6858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3pPr>
    <a:lvl4pPr indent="10287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4pPr>
    <a:lvl5pPr indent="13716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5pPr>
    <a:lvl6pPr indent="17145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6pPr>
    <a:lvl7pPr indent="20574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7pPr>
    <a:lvl8pPr indent="24003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8pPr>
    <a:lvl9pPr indent="2743200" defTabSz="1219200">
      <a:defRPr sz="2400">
        <a:uFill>
          <a:solidFill/>
        </a:uFill>
        <a:latin typeface="Open Sans"/>
        <a:ea typeface="Open Sans"/>
        <a:cs typeface="Open Sans"/>
        <a:sym typeface="Open San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75A5"/>
    <a:srgbClr val="B3B3B3"/>
    <a:srgbClr val="5E5E5E"/>
    <a:srgbClr val="5F0060"/>
    <a:srgbClr val="F8982F"/>
    <a:srgbClr val="3E5D57"/>
    <a:srgbClr val="1C57A5"/>
    <a:srgbClr val="899F99"/>
    <a:srgbClr val="718674"/>
    <a:srgbClr val="5BC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Open Sans"/>
          <a:ea typeface="Open Sans"/>
          <a:cs typeface="Open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EDC"/>
          </a:solidFill>
        </a:fill>
      </a:tcStyle>
    </a:wholeTbl>
    <a:band2H>
      <a:tcTxStyle/>
      <a:tcStyle>
        <a:tcBdr/>
        <a:fill>
          <a:solidFill>
            <a:srgbClr val="FFF7EF"/>
          </a:solidFill>
        </a:fill>
      </a:tcStyle>
    </a:band2H>
    <a:firstCol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Col>
    <a:la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lastRow>
    <a:fir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Open Sans"/>
          <a:ea typeface="Open Sans"/>
          <a:cs typeface="Open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EDC"/>
          </a:solidFill>
        </a:fill>
      </a:tcStyle>
    </a:wholeTbl>
    <a:band2H>
      <a:tcTxStyle/>
      <a:tcStyle>
        <a:tcBdr/>
        <a:fill>
          <a:solidFill>
            <a:srgbClr val="FFF7EF"/>
          </a:solidFill>
        </a:fill>
      </a:tcStyle>
    </a:band2H>
    <a:firstCol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Col>
    <a:la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lastRow>
    <a:fir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Row>
  </a:tblStyle>
  <a:tblStyle styleId="{4A9BC294-FFE2-49D5-8D69-9E1BD2C41BD5}" styleName="">
    <a:tblBg/>
    <a:wholeTbl>
      <a:tcTxStyle b="off" i="off">
        <a:font>
          <a:latin typeface="Open Sans"/>
          <a:ea typeface="Open Sans"/>
          <a:cs typeface="Open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EEDC"/>
          </a:solidFill>
        </a:fill>
      </a:tcStyle>
    </a:wholeTbl>
    <a:band2H>
      <a:tcTxStyle/>
      <a:tcStyle>
        <a:tcBdr/>
        <a:fill>
          <a:solidFill>
            <a:srgbClr val="FFF7EF"/>
          </a:solidFill>
        </a:fill>
      </a:tcStyle>
    </a:band2H>
    <a:firstCol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Col>
    <a:la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lastRow>
    <a:firstRow>
      <a:tcTxStyle b="on" i="off">
        <a:font>
          <a:latin typeface="Open Sans"/>
          <a:ea typeface="Open Sans"/>
          <a:cs typeface="Open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A83C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34" autoAdjust="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20" y="-136"/>
      </p:cViewPr>
      <p:guideLst>
        <p:guide orient="horz" pos="2880"/>
        <p:guide pos="5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7" d="100"/>
        <a:sy n="3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/>
          </p:nvPr>
        </p:nvSpPr>
        <p:spPr>
          <a:xfrm>
            <a:off x="2314575" y="523875"/>
            <a:ext cx="4654550" cy="2619375"/>
          </a:xfrm>
          <a:prstGeom prst="rect">
            <a:avLst/>
          </a:prstGeom>
        </p:spPr>
        <p:txBody>
          <a:bodyPr lIns="92958" tIns="46479" rIns="92958" bIns="46479"/>
          <a:lstStyle/>
          <a:p>
            <a:pPr lvl="0"/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quarter" idx="1"/>
          </p:nvPr>
        </p:nvSpPr>
        <p:spPr>
          <a:xfrm>
            <a:off x="1237827" y="3317875"/>
            <a:ext cx="6808047" cy="3143250"/>
          </a:xfrm>
          <a:prstGeom prst="rect">
            <a:avLst/>
          </a:prstGeom>
        </p:spPr>
        <p:txBody>
          <a:bodyPr lIns="92958" tIns="46479" rIns="92958" bIns="46479"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56718958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defRPr sz="2200">
        <a:latin typeface="Lucida Grande"/>
        <a:ea typeface="Lucida Grande"/>
        <a:cs typeface="Lucida Grande"/>
        <a:sym typeface="Lucida Grande"/>
      </a:defRPr>
    </a:lvl1pPr>
    <a:lvl2pPr indent="228600" defTabSz="457200">
      <a:defRPr sz="2200">
        <a:latin typeface="Lucida Grande"/>
        <a:ea typeface="Lucida Grande"/>
        <a:cs typeface="Lucida Grande"/>
        <a:sym typeface="Lucida Grande"/>
      </a:defRPr>
    </a:lvl2pPr>
    <a:lvl3pPr indent="457200" defTabSz="457200">
      <a:defRPr sz="2200">
        <a:latin typeface="Lucida Grande"/>
        <a:ea typeface="Lucida Grande"/>
        <a:cs typeface="Lucida Grande"/>
        <a:sym typeface="Lucida Grande"/>
      </a:defRPr>
    </a:lvl3pPr>
    <a:lvl4pPr indent="685800" defTabSz="457200">
      <a:defRPr sz="2200">
        <a:latin typeface="Lucida Grande"/>
        <a:ea typeface="Lucida Grande"/>
        <a:cs typeface="Lucida Grande"/>
        <a:sym typeface="Lucida Grande"/>
      </a:defRPr>
    </a:lvl4pPr>
    <a:lvl5pPr indent="914400" defTabSz="457200">
      <a:defRPr sz="2200">
        <a:latin typeface="Lucida Grande"/>
        <a:ea typeface="Lucida Grande"/>
        <a:cs typeface="Lucida Grande"/>
        <a:sym typeface="Lucida Grande"/>
      </a:defRPr>
    </a:lvl5pPr>
    <a:lvl6pPr indent="1143000" defTabSz="457200">
      <a:defRPr sz="2200">
        <a:latin typeface="Lucida Grande"/>
        <a:ea typeface="Lucida Grande"/>
        <a:cs typeface="Lucida Grande"/>
        <a:sym typeface="Lucida Grande"/>
      </a:defRPr>
    </a:lvl6pPr>
    <a:lvl7pPr indent="1371600" defTabSz="457200">
      <a:defRPr sz="2200">
        <a:latin typeface="Lucida Grande"/>
        <a:ea typeface="Lucida Grande"/>
        <a:cs typeface="Lucida Grande"/>
        <a:sym typeface="Lucida Grande"/>
      </a:defRPr>
    </a:lvl7pPr>
    <a:lvl8pPr indent="1600200" defTabSz="457200">
      <a:defRPr sz="2200">
        <a:latin typeface="Lucida Grande"/>
        <a:ea typeface="Lucida Grande"/>
        <a:cs typeface="Lucida Grande"/>
        <a:sym typeface="Lucida Grande"/>
      </a:defRPr>
    </a:lvl8pPr>
    <a:lvl9pPr indent="1828800" defTabSz="457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90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cat “Stormy”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Stormy</a:t>
            </a:r>
            <a:r>
              <a:rPr lang="en-US" baseline="0" dirty="0" smtClean="0"/>
              <a:t> when he was a kitten.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cats Stormy and Robin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dog, Trip.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 just say this and not put</a:t>
            </a:r>
            <a:r>
              <a:rPr lang="en-US" baseline="0" dirty="0" smtClean="0"/>
              <a:t> it on a slide.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422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Bruce Munro art exhibit from Franklin Park Conservatory, Columbus OH, March 2014.  (photo by Rick Otten)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733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800667" y="3617192"/>
            <a:ext cx="14655801" cy="25401"/>
          </a:xfrm>
          <a:prstGeom prst="rect">
            <a:avLst/>
          </a:prstGeom>
          <a:solidFill>
            <a:srgbClr val="AAAAAA"/>
          </a:solidFill>
          <a:ln w="25400">
            <a:round/>
          </a:ln>
        </p:spPr>
        <p:txBody>
          <a:bodyPr lIns="0" tIns="0" rIns="0" bIns="0" anchor="ctr"/>
          <a:lstStyle/>
          <a:p>
            <a:pPr lvl="0" algn="ctr"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defRPr>
            </a:pPr>
            <a:endParaRPr/>
          </a:p>
        </p:txBody>
      </p:sp>
      <p:pic>
        <p:nvPicPr>
          <p:cNvPr id="12" name="wilson-log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62435" y="3886200"/>
            <a:ext cx="4254502" cy="62475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742029" y="2695479"/>
            <a:ext cx="13594447" cy="697627"/>
          </a:xfrm>
        </p:spPr>
        <p:txBody>
          <a:bodyPr>
            <a:noAutofit/>
          </a:bodyPr>
          <a:lstStyle>
            <a:lvl1pPr marL="0" indent="0">
              <a:spcBef>
                <a:spcPts val="533"/>
              </a:spcBef>
              <a:buFontTx/>
              <a:buNone/>
              <a:defRPr sz="4800" b="0">
                <a:solidFill>
                  <a:schemeClr val="tx1"/>
                </a:solidFill>
                <a:latin typeface="+mn-lt"/>
              </a:defRPr>
            </a:lvl1pPr>
            <a:lvl2pPr marL="0" indent="0">
              <a:buFontTx/>
              <a:buNone/>
              <a:defRPr/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742028" y="3809749"/>
            <a:ext cx="7950709" cy="697627"/>
          </a:xfrm>
        </p:spPr>
        <p:txBody>
          <a:bodyPr>
            <a:noAutofit/>
          </a:bodyPr>
          <a:lstStyle>
            <a:lvl1pPr marL="0" indent="0">
              <a:spcBef>
                <a:spcPts val="533"/>
              </a:spcBef>
              <a:buFontTx/>
              <a:buNone/>
              <a:defRPr sz="3000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0" indent="0">
              <a:buFontTx/>
              <a:buNone/>
              <a:defRPr/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742028" y="4421011"/>
            <a:ext cx="7950709" cy="697627"/>
          </a:xfrm>
        </p:spPr>
        <p:txBody>
          <a:bodyPr>
            <a:noAutofit/>
          </a:bodyPr>
          <a:lstStyle>
            <a:lvl1pPr marL="0" indent="0">
              <a:spcBef>
                <a:spcPts val="533"/>
              </a:spcBef>
              <a:buFontTx/>
              <a:buNone/>
              <a:defRPr sz="2400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0" indent="0">
              <a:buFontTx/>
              <a:buNone/>
              <a:defRPr/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1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93700" y="-38100"/>
            <a:ext cx="9466815" cy="9182100"/>
          </a:xfrm>
          <a:prstGeom prst="rect">
            <a:avLst/>
          </a:prstGeom>
          <a:ln>
            <a:round/>
          </a:ln>
        </p:spPr>
      </p:pic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xfrm>
            <a:off x="1791171" y="5811013"/>
            <a:ext cx="13206930" cy="1283692"/>
          </a:xfrm>
          <a:prstGeom prst="rect">
            <a:avLst/>
          </a:prstGeom>
          <a:ln>
            <a:round/>
          </a:ln>
        </p:spPr>
        <p:txBody>
          <a:bodyPr lIns="12700" tIns="12700" rIns="12700" bIns="12700"/>
          <a:lstStyle>
            <a:lvl1pPr algn="r">
              <a:defRPr>
                <a:solidFill>
                  <a:srgbClr val="FBA83C"/>
                </a:solidFill>
                <a:uFill>
                  <a:solidFill>
                    <a:srgbClr val="FBA83C"/>
                  </a:solidFill>
                </a:uFill>
                <a:latin typeface="+mn-lt"/>
                <a:ea typeface="+mj-ea"/>
                <a:cs typeface="+mj-cs"/>
                <a:sym typeface="Trebuchet MS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4800" smtClean="0">
                <a:solidFill>
                  <a:srgbClr val="FBA83C"/>
                </a:solidFill>
                <a:uFill>
                  <a:solidFill>
                    <a:srgbClr val="FBA83C"/>
                  </a:solidFill>
                </a:uFill>
              </a:rPr>
              <a:t>Click to edit Master title style</a:t>
            </a:r>
            <a:endParaRPr sz="4800">
              <a:solidFill>
                <a:srgbClr val="FBA83C"/>
              </a:solidFill>
              <a:uFill>
                <a:solidFill>
                  <a:srgbClr val="FBA83C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41187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-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48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Click to edit Master title style</a:t>
            </a:r>
            <a:endParaRPr sz="4800">
              <a:solidFill>
                <a:srgbClr val="5E5E5E"/>
              </a:solidFill>
              <a:uFill>
                <a:solidFill>
                  <a:srgbClr val="5E5E5E"/>
                </a:solidFill>
              </a:uFill>
            </a:endParaRP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>
              <a:buFont typeface="Calibri"/>
              <a:buChar char="–"/>
            </a:lvl2pPr>
            <a:lvl3pPr>
              <a:buFont typeface="Arial"/>
              <a:buChar char="•"/>
            </a:lvl3pPr>
            <a:lvl4pPr>
              <a:buFont typeface="Calibri"/>
              <a:buChar char="›"/>
            </a:lvl4pPr>
            <a:lvl5pPr>
              <a:lnSpc>
                <a:spcPct val="100000"/>
              </a:lnSpc>
              <a:buClr>
                <a:srgbClr val="F1492F"/>
              </a:buClr>
              <a:buFontTx/>
              <a:buChar char="»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Fifth level</a:t>
            </a:r>
            <a:endParaRPr sz="2400">
              <a:solidFill>
                <a:srgbClr val="5E5E5E"/>
              </a:solidFill>
              <a:uFill>
                <a:solidFill>
                  <a:srgbClr val="5E5E5E"/>
                </a:solidFill>
              </a:uFill>
            </a:endParaRP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wilson-logo.png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3490" y="8572500"/>
            <a:ext cx="1816206" cy="266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66203" y="8469677"/>
            <a:ext cx="1599015" cy="48756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939800" y="1612900"/>
            <a:ext cx="14554200" cy="711200"/>
          </a:xfrm>
        </p:spPr>
        <p:txBody>
          <a:bodyPr/>
          <a:lstStyle>
            <a:lvl1pPr marL="0" indent="0">
              <a:buFontTx/>
              <a:buNone/>
              <a:defRPr i="1">
                <a:solidFill>
                  <a:srgbClr val="FF0000"/>
                </a:solidFill>
                <a:latin typeface="+mn-lt"/>
              </a:defRPr>
            </a:lvl1pPr>
            <a:lvl2pPr marL="231775" indent="0">
              <a:buFontTx/>
              <a:buNone/>
              <a:defRPr/>
            </a:lvl2pPr>
            <a:lvl3pPr marL="461962" indent="0">
              <a:buFontTx/>
              <a:buNone/>
              <a:defRPr/>
            </a:lvl3pPr>
            <a:lvl4pPr marL="682625" indent="0">
              <a:buFontTx/>
              <a:buNone/>
              <a:defRPr/>
            </a:lvl4pPr>
            <a:lvl5pPr marL="9144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wilson-logo.png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3490" y="8572500"/>
            <a:ext cx="1816206" cy="266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66203" y="8469677"/>
            <a:ext cx="1599015" cy="48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98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Left s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/>
        </p:nvSpPr>
        <p:spPr>
          <a:xfrm flipH="1">
            <a:off x="7690145" y="2291119"/>
            <a:ext cx="1" cy="6104766"/>
          </a:xfrm>
          <a:prstGeom prst="line">
            <a:avLst/>
          </a:prstGeom>
          <a:ln w="38100">
            <a:solidFill>
              <a:srgbClr val="F1492F"/>
            </a:solidFill>
            <a:miter lim="400000"/>
          </a:ln>
        </p:spPr>
        <p:txBody>
          <a:bodyPr lIns="0" tIns="0" rIns="0" bIns="0"/>
          <a:lstStyle/>
          <a:p>
            <a:pPr lvl="0" defTabSz="457200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j-ea"/>
                <a:cs typeface="+mj-cs"/>
                <a:sym typeface="Trebuchet MS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48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Click to edit Master title style</a:t>
            </a:r>
            <a:endParaRPr sz="4800">
              <a:solidFill>
                <a:srgbClr val="5E5E5E"/>
              </a:solidFill>
              <a:uFill>
                <a:solidFill>
                  <a:srgbClr val="5E5E5E"/>
                </a:solidFill>
              </a:uFill>
            </a:endParaRPr>
          </a:p>
        </p:txBody>
      </p:sp>
      <p:sp>
        <p:nvSpPr>
          <p:cNvPr id="37" name="Shape 37"/>
          <p:cNvSpPr>
            <a:spLocks noGrp="1"/>
          </p:cNvSpPr>
          <p:nvPr>
            <p:ph type="body" idx="1"/>
          </p:nvPr>
        </p:nvSpPr>
        <p:spPr>
          <a:xfrm>
            <a:off x="939492" y="2293495"/>
            <a:ext cx="6375401" cy="5957564"/>
          </a:xfrm>
          <a:prstGeom prst="rect">
            <a:avLst/>
          </a:prstGeom>
        </p:spPr>
        <p:txBody>
          <a:bodyPr/>
          <a:lstStyle>
            <a:lvl2pPr>
              <a:buFont typeface="Calibri"/>
              <a:buChar char="–"/>
            </a:lvl2pPr>
            <a:lvl3pPr>
              <a:buFont typeface="Arial"/>
              <a:buChar char="•"/>
            </a:lvl3pPr>
            <a:lvl4pPr>
              <a:buFont typeface="Calibri"/>
              <a:buChar char="›"/>
            </a:lvl4pPr>
            <a:lvl5pPr>
              <a:lnSpc>
                <a:spcPct val="100000"/>
              </a:lnSpc>
              <a:buClr>
                <a:srgbClr val="F1492F"/>
              </a:buClr>
              <a:buFontTx/>
              <a:buChar char="»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Click to edit Master text styles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Second level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Third level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Fourth level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lang="en-US" sz="2400" smtClean="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Fifth level</a:t>
            </a:r>
            <a:endParaRPr sz="2400">
              <a:solidFill>
                <a:srgbClr val="5E5E5E"/>
              </a:solidFill>
              <a:uFill>
                <a:solidFill>
                  <a:srgbClr val="5E5E5E"/>
                </a:solidFill>
              </a:uFill>
            </a:endParaRPr>
          </a:p>
        </p:txBody>
      </p:sp>
      <p:sp>
        <p:nvSpPr>
          <p:cNvPr id="38" name="Shape 3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E5E5E"/>
                </a:solidFill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7" name="wilson-logo.png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3490" y="8572500"/>
            <a:ext cx="1816206" cy="266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66203" y="8469677"/>
            <a:ext cx="1599015" cy="487569"/>
          </a:xfrm>
          <a:prstGeom prst="rect">
            <a:avLst/>
          </a:prstGeom>
        </p:spPr>
      </p:pic>
      <p:sp>
        <p:nvSpPr>
          <p:cNvPr id="9" name="Shape 35"/>
          <p:cNvSpPr/>
          <p:nvPr userDrawn="1"/>
        </p:nvSpPr>
        <p:spPr>
          <a:xfrm>
            <a:off x="939800" y="1524000"/>
            <a:ext cx="14554200" cy="7112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>
              <a:spcBef>
                <a:spcPts val="600"/>
              </a:spcBef>
              <a:buClr>
                <a:srgbClr val="F14D3A"/>
              </a:buClr>
              <a:defRPr i="1">
                <a:solidFill>
                  <a:srgbClr val="F1492F"/>
                </a:solidFill>
                <a:uFill>
                  <a:solidFill>
                    <a:srgbClr val="5E5E5E"/>
                  </a:solidFill>
                </a:uFill>
              </a:defRPr>
            </a:lvl1pPr>
          </a:lstStyle>
          <a:p>
            <a:pPr lvl="0">
              <a:defRPr sz="1800" i="0">
                <a:solidFill>
                  <a:srgbClr val="000000"/>
                </a:solidFill>
                <a:uFillTx/>
              </a:defRPr>
            </a:pPr>
            <a:r>
              <a:rPr sz="2400" i="1">
                <a:solidFill>
                  <a:srgbClr val="F1492F"/>
                </a:solidFill>
                <a:uFill>
                  <a:solidFill>
                    <a:srgbClr val="5E5E5E"/>
                  </a:solidFill>
                </a:uFill>
              </a:rPr>
              <a:t>Subtitle text here</a:t>
            </a:r>
          </a:p>
        </p:txBody>
      </p:sp>
    </p:spTree>
    <p:extLst>
      <p:ext uri="{BB962C8B-B14F-4D97-AF65-F5344CB8AC3E}">
        <p14:creationId xmlns:p14="http://schemas.microsoft.com/office/powerpoint/2010/main" val="31434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pic>
        <p:nvPicPr>
          <p:cNvPr id="6" name="wilson-logo.png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293490" y="8572500"/>
            <a:ext cx="1816206" cy="266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66203" y="8469677"/>
            <a:ext cx="1599015" cy="4875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939800" y="254000"/>
            <a:ext cx="14554200" cy="1358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939492" y="2235200"/>
            <a:ext cx="14554201" cy="6066659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2pPr>
              <a:buFont typeface="Calibri"/>
              <a:buChar char="–"/>
            </a:lvl2pPr>
            <a:lvl3pPr>
              <a:buFont typeface="Arial"/>
              <a:buChar char="•"/>
            </a:lvl3pPr>
            <a:lvl4pPr>
              <a:buFont typeface="Calibri"/>
              <a:buChar char="›"/>
            </a:lvl4pPr>
            <a:lvl5pPr>
              <a:lnSpc>
                <a:spcPct val="100000"/>
              </a:lnSpc>
              <a:buClr>
                <a:srgbClr val="F1492F"/>
              </a:buClr>
              <a:buFontTx/>
              <a:buChar char="»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</a:rP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332805" y="8635968"/>
            <a:ext cx="177934" cy="16927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defRPr sz="1100">
                <a:solidFill>
                  <a:srgbClr val="444444"/>
                </a:solidFill>
                <a:latin typeface="+mn-lt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8" r:id="rId2"/>
    <p:sldLayoutId id="2147483655" r:id="rId3"/>
    <p:sldLayoutId id="2147483660" r:id="rId4"/>
    <p:sldLayoutId id="2147483659" r:id="rId5"/>
    <p:sldLayoutId id="214748365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1pPr>
      <a:lvl2pPr indent="2286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2pPr>
      <a:lvl3pPr indent="4572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3pPr>
      <a:lvl4pPr indent="6858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4pPr>
      <a:lvl5pPr indent="9144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5pPr>
      <a:lvl6pPr indent="11430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6pPr>
      <a:lvl7pPr indent="13716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7pPr>
      <a:lvl8pPr indent="16002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8pPr>
      <a:lvl9pPr indent="1828800" defTabSz="1219200" eaLnBrk="1" hangingPunct="1">
        <a:defRPr sz="48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9pPr>
    </p:titleStyle>
    <p:bodyStyle>
      <a:lvl1pPr marL="365759" indent="-365759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109999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1pPr>
      <a:lvl2pPr marL="597534" indent="-365759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2pPr>
      <a:lvl3pPr marL="827721" indent="-365759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3pPr>
      <a:lvl4pPr marL="1048385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4pPr>
      <a:lvl5pPr marL="1280160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5pPr>
      <a:lvl6pPr marL="1511935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6pPr>
      <a:lvl7pPr marL="1743710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7pPr>
      <a:lvl8pPr marL="1975485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8pPr>
      <a:lvl9pPr marL="2207260" indent="-365760" defTabSz="1219200" eaLnBrk="1" hangingPunct="1">
        <a:lnSpc>
          <a:spcPct val="120000"/>
        </a:lnSpc>
        <a:spcBef>
          <a:spcPts val="600"/>
        </a:spcBef>
        <a:buClr>
          <a:srgbClr val="F14D3A"/>
        </a:buClr>
        <a:buSzPct val="90000"/>
        <a:buFont typeface="Wingdings"/>
        <a:buChar char=""/>
        <a:defRPr sz="2400">
          <a:solidFill>
            <a:srgbClr val="5E5E5E"/>
          </a:solidFill>
          <a:uFill>
            <a:solidFill>
              <a:srgbClr val="5E5E5E"/>
            </a:solidFill>
          </a:uFill>
          <a:latin typeface="+mn-lt"/>
          <a:ea typeface="+mn-ea"/>
          <a:cs typeface="+mn-cs"/>
          <a:sym typeface="Trebuchet MS"/>
        </a:defRPr>
      </a:lvl9pPr>
    </p:bodyStyle>
    <p:otherStyle>
      <a:lvl1pPr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1pPr>
      <a:lvl2pPr indent="2286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2pPr>
      <a:lvl3pPr indent="4572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3pPr>
      <a:lvl4pPr indent="6858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4pPr>
      <a:lvl5pPr indent="9144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5pPr>
      <a:lvl6pPr indent="11430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6pPr>
      <a:lvl7pPr indent="13716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7pPr>
      <a:lvl8pPr indent="16002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8pPr>
      <a:lvl9pPr indent="1828800" algn="r" defTabSz="1219200" eaLnBrk="1" hangingPunct="1">
        <a:defRPr sz="1100">
          <a:solidFill>
            <a:schemeClr val="tx1"/>
          </a:solidFill>
          <a:uFill>
            <a:solidFill/>
          </a:uFill>
          <a:latin typeface="+mn-lt"/>
          <a:ea typeface="+mn-ea"/>
          <a:cs typeface="+mn-cs"/>
          <a:sym typeface="Open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postgresql.org/wiki/BDR_User_Guide" TargetMode="External"/><Relationship Id="rId4" Type="http://schemas.openxmlformats.org/officeDocument/2006/relationships/hyperlink" Target="http://symmetricds.org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1.wdp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multicorn.org" TargetMode="External"/><Relationship Id="rId4" Type="http://schemas.openxmlformats.org/officeDocument/2006/relationships/hyperlink" Target="https://github.com/Kozea/Multicorn" TargetMode="External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hyperlink" Target="http://www.meethue.com" TargetMode="External"/><Relationship Id="rId5" Type="http://schemas.openxmlformats.org/officeDocument/2006/relationships/image" Target="../media/image11.png"/><Relationship Id="rId6" Type="http://schemas.openxmlformats.org/officeDocument/2006/relationships/hyperlink" Target="http://www.developers.meethue.com" TargetMode="External"/><Relationship Id="rId7" Type="http://schemas.openxmlformats.org/officeDocument/2006/relationships/hyperlink" Target="https://github.com/rotten/hue-multicorn-postgresql-fdw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artner.com/newsroom/id/2636073" TargetMode="External"/><Relationship Id="rId4" Type="http://schemas.openxmlformats.org/officeDocument/2006/relationships/hyperlink" Target="http://www.bloomberg.com/news/articles/2014-01-08/cisco-ceo-pegs-internet-of-things-as-19-trillion-market" TargetMode="External"/><Relationship Id="rId5" Type="http://schemas.openxmlformats.org/officeDocument/2006/relationships/hyperlink" Target="http://venturebeat.com/2015/03/04/tim-oreilly-silicon-valley-is-massively-underestimating-the-impact-of-iot-interview/" TargetMode="External"/><Relationship Id="rId6" Type="http://schemas.openxmlformats.org/officeDocument/2006/relationships/hyperlink" Target="http://www.fastcompany.com/3041698/googles-secret-weapon-in-the-battle-for-the-internet-of-things-academia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elopers.meethue.com/documentation/getting-started" TargetMode="External"/><Relationship Id="rId4" Type="http://schemas.openxmlformats.org/officeDocument/2006/relationships/image" Target="../media/image12.png"/><Relationship Id="rId5" Type="http://schemas.microsoft.com/office/2007/relationships/hdphoto" Target="../media/hdphoto2.wdp"/><Relationship Id="rId6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www.colorhexa.com/color-name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rotten@geardigital.com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s://github.com/rotten/hue-multicorn-postgresql-fdw" TargetMode="External"/><Relationship Id="rId6" Type="http://schemas.openxmlformats.org/officeDocument/2006/relationships/image" Target="../media/image1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iki.postgresql.org/wiki/Foreign_data_wrapper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928440" y="2849574"/>
            <a:ext cx="13970001" cy="128270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" tIns="12700" rIns="12700" bIns="12700"/>
          <a:lstStyle>
            <a:lvl1pPr>
              <a:buClr>
                <a:srgbClr val="FBA83C"/>
              </a:buClr>
              <a:defRPr sz="4800">
                <a:solidFill>
                  <a:srgbClr val="606060"/>
                </a:solidFill>
                <a:uFill>
                  <a:solidFill>
                    <a:srgbClr val="606060"/>
                  </a:solidFill>
                </a:uFill>
                <a:latin typeface="+mj-lt"/>
                <a:ea typeface="+mj-ea"/>
                <a:cs typeface="+mj-cs"/>
                <a:sym typeface="Trebuchet MS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lang="en-US" sz="4800" dirty="0" smtClean="0">
              <a:solidFill>
                <a:srgbClr val="606060"/>
              </a:solidFill>
              <a:uFill>
                <a:solidFill>
                  <a:srgbClr val="606060"/>
                </a:solidFill>
              </a:uFill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Building a ‘Database of Things’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mtClean="0"/>
              <a:t>With Foreign Data Wrappers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42028" y="5784299"/>
            <a:ext cx="7950709" cy="697627"/>
          </a:xfrm>
        </p:spPr>
        <p:txBody>
          <a:bodyPr/>
          <a:lstStyle/>
          <a:p>
            <a:r>
              <a:rPr lang="en-US" sz="2600" smtClean="0"/>
              <a:t>Rick Otten</a:t>
            </a:r>
          </a:p>
          <a:p>
            <a:pPr>
              <a:lnSpc>
                <a:spcPct val="100000"/>
              </a:lnSpc>
            </a:pPr>
            <a:r>
              <a:rPr lang="en-US" sz="2600" smtClean="0"/>
              <a:t>Director, Data Science and Engineering</a:t>
            </a:r>
          </a:p>
          <a:p>
            <a:r>
              <a:rPr lang="en-US" sz="2600" smtClean="0"/>
              <a:t/>
            </a:r>
            <a:br>
              <a:rPr lang="en-US" sz="2600" smtClean="0"/>
            </a:br>
            <a:r>
              <a:rPr lang="en-US" sz="2600" smtClean="0"/>
              <a:t>rotten@geardigital.com</a:t>
            </a:r>
            <a:endParaRPr lang="en-US" sz="2600" dirty="0"/>
          </a:p>
        </p:txBody>
      </p:sp>
      <p:sp>
        <p:nvSpPr>
          <p:cNvPr id="2" name="TextBox 1"/>
          <p:cNvSpPr txBox="1"/>
          <p:nvPr/>
        </p:nvSpPr>
        <p:spPr>
          <a:xfrm>
            <a:off x="1247357" y="404432"/>
            <a:ext cx="280685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spc="0" normalizeH="0" baseline="0" dirty="0" err="1" smtClean="0">
                <a:ln>
                  <a:noFill/>
                </a:ln>
                <a:solidFill>
                  <a:srgbClr val="3075A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PGConf</a:t>
            </a:r>
            <a:r>
              <a:rPr kumimoji="0" lang="en-US" sz="2800" b="1" i="0" u="none" strike="noStrike" cap="none" spc="0" normalizeH="0" baseline="0" dirty="0" smtClean="0">
                <a:ln>
                  <a:noFill/>
                </a:ln>
                <a:solidFill>
                  <a:srgbClr val="3075A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US 2015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87" y="233063"/>
            <a:ext cx="1151178" cy="85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3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9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9800" y="254000"/>
            <a:ext cx="14554200" cy="984536"/>
          </a:xfrm>
        </p:spPr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39492" y="1949736"/>
            <a:ext cx="14554201" cy="668623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Copy data when:</a:t>
            </a:r>
          </a:p>
          <a:p>
            <a:r>
              <a:rPr lang="en-US" dirty="0" smtClean="0"/>
              <a:t>Aggregating many small data sources into one</a:t>
            </a:r>
          </a:p>
          <a:p>
            <a:r>
              <a:rPr lang="en-US" dirty="0" smtClean="0"/>
              <a:t>Query performance on remote systems is a concern</a:t>
            </a:r>
          </a:p>
          <a:p>
            <a:r>
              <a:rPr lang="en-US" dirty="0" smtClean="0"/>
              <a:t>Making many small queries often</a:t>
            </a:r>
          </a:p>
          <a:p>
            <a:r>
              <a:rPr lang="en-US" dirty="0" smtClean="0"/>
              <a:t>Intermittent, </a:t>
            </a:r>
            <a:r>
              <a:rPr lang="en-US" dirty="0" smtClean="0"/>
              <a:t>High Latency, or Slow Network connections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dirty="0" smtClean="0"/>
              <a:t>Using technology such as:</a:t>
            </a:r>
          </a:p>
          <a:p>
            <a:r>
              <a:rPr lang="en-US" dirty="0" smtClean="0"/>
              <a:t>Synchronous or Streaming Replication</a:t>
            </a:r>
          </a:p>
          <a:p>
            <a:r>
              <a:rPr lang="en-US" dirty="0" smtClean="0"/>
              <a:t>Bidirectional </a:t>
            </a:r>
            <a:r>
              <a:rPr lang="en-US" dirty="0"/>
              <a:t>Replication (BDR</a:t>
            </a:r>
            <a:r>
              <a:rPr lang="en-US" dirty="0" smtClean="0"/>
              <a:t>) ( </a:t>
            </a:r>
            <a:r>
              <a:rPr lang="en-US" dirty="0">
                <a:hlinkClick r:id="rId3"/>
              </a:rPr>
              <a:t>https://wiki.postgresql.org/wiki/</a:t>
            </a:r>
            <a:r>
              <a:rPr lang="en-US" dirty="0" smtClean="0">
                <a:hlinkClick r:id="rId3"/>
              </a:rPr>
              <a:t>BDR_User_Guide</a:t>
            </a:r>
            <a:r>
              <a:rPr lang="en-US" dirty="0" smtClean="0"/>
              <a:t> )</a:t>
            </a:r>
          </a:p>
          <a:p>
            <a:r>
              <a:rPr lang="en-US" dirty="0" err="1" smtClean="0"/>
              <a:t>SymmetricDS</a:t>
            </a:r>
            <a:r>
              <a:rPr lang="en-US" dirty="0" smtClean="0"/>
              <a:t>  ( </a:t>
            </a:r>
            <a:r>
              <a:rPr lang="en-US" dirty="0" smtClean="0">
                <a:hlinkClick r:id="rId4"/>
              </a:rPr>
              <a:t>http://symmetricds.org</a:t>
            </a:r>
            <a:r>
              <a:rPr lang="en-US" dirty="0"/>
              <a:t> 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Batch jobs</a:t>
            </a:r>
          </a:p>
          <a:p>
            <a:r>
              <a:rPr lang="en-US" dirty="0" smtClean="0"/>
              <a:t>Materialized views on top of Foreign Tables</a:t>
            </a:r>
          </a:p>
          <a:p>
            <a:pPr lvl="1"/>
            <a:r>
              <a:rPr lang="en-US" dirty="0" smtClean="0"/>
              <a:t>( Concurrent Refresh in 9.4!   </a:t>
            </a:r>
            <a:r>
              <a:rPr lang="en-US" dirty="0" smtClean="0">
                <a:sym typeface="Wingdings"/>
              </a:rPr>
              <a:t> )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934956"/>
            <a:ext cx="14554200" cy="711200"/>
          </a:xfrm>
        </p:spPr>
        <p:txBody>
          <a:bodyPr/>
          <a:lstStyle/>
          <a:p>
            <a:r>
              <a:rPr lang="en-US" dirty="0" smtClean="0"/>
              <a:t>Rules of Thumb for when NOT to use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1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1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1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49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lien_brain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" y="1"/>
            <a:ext cx="16171772" cy="838791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0740" y="254000"/>
            <a:ext cx="9148442" cy="1358900"/>
          </a:xfrm>
        </p:spPr>
        <p:txBody>
          <a:bodyPr/>
          <a:lstStyle/>
          <a:p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67200" y="2893755"/>
            <a:ext cx="13988685" cy="3857496"/>
          </a:xfrm>
          <a:solidFill>
            <a:srgbClr val="FFFFFF">
              <a:alpha val="95000"/>
            </a:srgbClr>
          </a:solidFill>
        </p:spPr>
        <p:txBody>
          <a:bodyPr/>
          <a:lstStyle/>
          <a:p>
            <a:r>
              <a:rPr lang="en-US" dirty="0" smtClean="0"/>
              <a:t>Fridge:  Current Temperature? Compressor On?  Door Open?</a:t>
            </a:r>
          </a:p>
          <a:p>
            <a:r>
              <a:rPr lang="en-US" dirty="0" smtClean="0"/>
              <a:t>Lights:  On? Color? Brightness?</a:t>
            </a:r>
          </a:p>
          <a:p>
            <a:r>
              <a:rPr lang="en-US" dirty="0" smtClean="0"/>
              <a:t>Robot Vacuum:  Location?  On?  Bag status?</a:t>
            </a:r>
          </a:p>
          <a:p>
            <a:r>
              <a:rPr lang="en-US" dirty="0" smtClean="0"/>
              <a:t>Home Thermostat:  Furnace running?  Current Temperature?  Set Temperature?  Schedule?</a:t>
            </a:r>
          </a:p>
          <a:p>
            <a:r>
              <a:rPr lang="en-US" dirty="0" smtClean="0"/>
              <a:t>Garage Door:  Open?  Last Open Time?</a:t>
            </a:r>
          </a:p>
          <a:p>
            <a:r>
              <a:rPr lang="en-US" dirty="0" smtClean="0"/>
              <a:t>Coffee Pot:  How much Coffee is left?  When was it last brewed?</a:t>
            </a:r>
          </a:p>
          <a:p>
            <a:r>
              <a:rPr lang="en-US" dirty="0" smtClean="0"/>
              <a:t>Your car, your toaster, your electric space heater, your oven, home alarm system, and more…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193302" y="853121"/>
            <a:ext cx="3338315" cy="759779"/>
          </a:xfrm>
          <a:noFill/>
        </p:spPr>
        <p:txBody>
          <a:bodyPr/>
          <a:lstStyle/>
          <a:p>
            <a:r>
              <a:rPr lang="en-US" dirty="0" smtClean="0"/>
              <a:t>The Internet of Things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9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Things have Identifiers</a:t>
            </a:r>
          </a:p>
          <a:p>
            <a:r>
              <a:rPr lang="en-US" smtClean="0"/>
              <a:t>Things have State</a:t>
            </a:r>
          </a:p>
          <a:p>
            <a:r>
              <a:rPr lang="en-US" smtClean="0"/>
              <a:t>Some things have mutable State</a:t>
            </a:r>
          </a:p>
          <a:p>
            <a:r>
              <a:rPr lang="en-US" smtClean="0"/>
              <a:t>Things are data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1612900"/>
            <a:ext cx="14554200" cy="711200"/>
          </a:xfrm>
        </p:spPr>
        <p:txBody>
          <a:bodyPr/>
          <a:lstStyle/>
          <a:p>
            <a:r>
              <a:rPr lang="en-US" smtClean="0"/>
              <a:t>The Internet of Things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475936"/>
              </p:ext>
            </p:extLst>
          </p:nvPr>
        </p:nvGraphicFramePr>
        <p:xfrm>
          <a:off x="1568868" y="4850403"/>
          <a:ext cx="10757956" cy="2785267"/>
        </p:xfrm>
        <a:graphic>
          <a:graphicData uri="http://schemas.openxmlformats.org/drawingml/2006/table">
            <a:tbl>
              <a:tblPr/>
              <a:tblGrid>
                <a:gridCol w="2477001"/>
                <a:gridCol w="2986972"/>
                <a:gridCol w="1942746"/>
                <a:gridCol w="1238501"/>
                <a:gridCol w="2112736"/>
              </a:tblGrid>
              <a:tr h="590393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refrigerators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Lucida Console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039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id 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description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compressor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door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temperature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8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kitchen fridge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on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closed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8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beer fridge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off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closed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48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482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basement freezer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off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open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28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 Placeholder 7"/>
          <p:cNvSpPr txBox="1">
            <a:spLocks/>
          </p:cNvSpPr>
          <p:nvPr/>
        </p:nvSpPr>
        <p:spPr>
          <a:xfrm>
            <a:off x="939800" y="7924768"/>
            <a:ext cx="1370833" cy="572528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0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Tx/>
              <a:buNone/>
              <a:defRPr sz="2400" i="1">
                <a:solidFill>
                  <a:srgbClr val="FF0000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231775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461962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682625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914400" indent="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r>
              <a:rPr lang="en-US" dirty="0" smtClean="0"/>
              <a:t>A Table!</a:t>
            </a:r>
            <a:endParaRPr lang="en-US" dirty="0"/>
          </a:p>
        </p:txBody>
      </p:sp>
      <p:pic>
        <p:nvPicPr>
          <p:cNvPr id="6" name="Picture 5" descr="cats3.jpg"/>
          <p:cNvPicPr>
            <a:picLocks noChangeAspect="1"/>
          </p:cNvPicPr>
          <p:nvPr/>
        </p:nvPicPr>
        <p:blipFill rotWithShape="1">
          <a:blip r:embed="rId3" cstate="print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40"/>
                    </a14:imgEffect>
                    <a14:imgEffect>
                      <a14:saturation sa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533539" y="615810"/>
            <a:ext cx="3439822" cy="5196500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340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Well-known and widely-supported interface</a:t>
            </a:r>
          </a:p>
          <a:p>
            <a:r>
              <a:rPr lang="en-US" smtClean="0"/>
              <a:t>Consistent interface across things</a:t>
            </a:r>
          </a:p>
          <a:p>
            <a:r>
              <a:rPr lang="en-US" smtClean="0"/>
              <a:t>Discover patterns in the current state of large sets of things</a:t>
            </a:r>
          </a:p>
          <a:p>
            <a:r>
              <a:rPr lang="en-US" smtClean="0"/>
              <a:t>Join with Reference Tables and Maintenance Logs, and other data</a:t>
            </a:r>
          </a:p>
          <a:p>
            <a:pPr lvl="1"/>
            <a:r>
              <a:rPr lang="en-US" smtClean="0"/>
              <a:t>What are the GPS coordinates where Thing 1 was installed, who installed it, and when?</a:t>
            </a:r>
          </a:p>
          <a:p>
            <a:pPr lvl="1"/>
            <a:r>
              <a:rPr lang="en-US" smtClean="0"/>
              <a:t>When were the belts last changed on Thing 1?</a:t>
            </a:r>
          </a:p>
          <a:p>
            <a:r>
              <a:rPr lang="en-US" smtClean="0"/>
              <a:t>Join and Union with each other</a:t>
            </a:r>
          </a:p>
          <a:p>
            <a:pPr lvl="1"/>
            <a:r>
              <a:rPr lang="en-US" smtClean="0"/>
              <a:t>Build Frankenstein thing monsters</a:t>
            </a:r>
          </a:p>
          <a:p>
            <a:pPr lvl="1"/>
            <a:r>
              <a:rPr lang="en-US" smtClean="0"/>
              <a:t>If you can’t beat them, join them!</a:t>
            </a:r>
          </a:p>
          <a:p>
            <a:r>
              <a:rPr lang="en-US" smtClean="0"/>
              <a:t>Triggers! (PostgreSQL 9.4) </a:t>
            </a:r>
          </a:p>
          <a:p>
            <a:pPr lvl="1"/>
            <a:r>
              <a:rPr lang="en-US" smtClean="0"/>
              <a:t>For turning the light on in the kitchen whenever the garage door is opened, or logging events</a:t>
            </a:r>
          </a:p>
          <a:p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Why a “Database of Things”?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03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Multicorn</a:t>
            </a:r>
            <a:br>
              <a:rPr lang="en-US" smtClean="0"/>
            </a:br>
            <a:endParaRPr lang="en-US" dirty="0"/>
          </a:p>
        </p:txBody>
      </p:sp>
      <p:pic>
        <p:nvPicPr>
          <p:cNvPr id="3" name="Picture 2" descr="multicor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60140" y="6472740"/>
            <a:ext cx="13716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3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86777" y="254000"/>
            <a:ext cx="9068608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608150" y="254000"/>
            <a:ext cx="5409416" cy="1289100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/>
          <a:lstStyle/>
          <a:p>
            <a:pPr marL="0" indent="0" algn="ctr">
              <a:buNone/>
            </a:pP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multicorn.org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://github.com/Kozea/</a:t>
            </a:r>
            <a:r>
              <a:rPr lang="en-US" dirty="0" smtClean="0">
                <a:hlinkClick r:id="rId4"/>
              </a:rPr>
              <a:t>Multicorn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1257300"/>
            <a:ext cx="14554200" cy="711200"/>
          </a:xfrm>
        </p:spPr>
        <p:txBody>
          <a:bodyPr/>
          <a:lstStyle/>
          <a:p>
            <a:r>
              <a:rPr lang="en-US" dirty="0" smtClean="0"/>
              <a:t>Python framework for building Foreign Data Wrappers</a:t>
            </a:r>
            <a:endParaRPr lang="en-US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2161588" y="3713886"/>
            <a:ext cx="2567956" cy="3999527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365759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597534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827721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10483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1280160" indent="-36576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r>
              <a:rPr lang="en-US" sz="2800" dirty="0" smtClean="0"/>
              <a:t>SELECT</a:t>
            </a:r>
          </a:p>
          <a:p>
            <a:r>
              <a:rPr lang="en-US" sz="2800" dirty="0" smtClean="0"/>
              <a:t>UPDATE</a:t>
            </a:r>
          </a:p>
          <a:p>
            <a:r>
              <a:rPr lang="en-US" sz="2800" dirty="0" smtClean="0"/>
              <a:t>INSERT</a:t>
            </a:r>
          </a:p>
          <a:p>
            <a:r>
              <a:rPr lang="en-US" sz="2800" dirty="0" smtClean="0"/>
              <a:t>DELETE</a:t>
            </a:r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dirty="0" smtClean="0"/>
              <a:t>Rollback</a:t>
            </a:r>
          </a:p>
          <a:p>
            <a:r>
              <a:rPr lang="en-US" dirty="0" smtClean="0"/>
              <a:t>Commit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60575" y="2979646"/>
            <a:ext cx="1074813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Then y</a:t>
            </a:r>
            <a:r>
              <a:rPr kumimoji="0" lang="en-US" sz="280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ou build Functions to implement</a:t>
            </a:r>
            <a:r>
              <a:rPr kumimoji="0" lang="en-US" sz="280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 these Database Functions:</a:t>
            </a:r>
            <a:endParaRPr kumimoji="0" lang="en-US" sz="28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39800" y="7927334"/>
            <a:ext cx="9946634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Everything</a:t>
            </a:r>
            <a:r>
              <a:rPr kumimoji="0" lang="en-US" sz="280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else takes place in the database (or in Multicorn).</a:t>
            </a:r>
            <a:endParaRPr kumimoji="0" lang="en-US" sz="28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0575" y="2313838"/>
            <a:ext cx="948459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Inherit</a:t>
            </a:r>
            <a:r>
              <a:rPr kumimoji="0" lang="en-US" sz="280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 a new class </a:t>
            </a:r>
            <a:r>
              <a:rPr kumimoji="0" lang="en-US" sz="2800" i="0" u="none" strike="noStrike" cap="none" spc="0" normalizeH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from </a:t>
            </a:r>
            <a:r>
              <a:rPr kumimoji="0" lang="en-US" sz="2800" i="0" u="none" strike="noStrike" cap="none" spc="0" normalizeH="0" smtClean="0">
                <a:ln>
                  <a:noFill/>
                </a:ln>
                <a:solidFill>
                  <a:srgbClr val="660066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multicorn.ForeignDataWrapper</a:t>
            </a:r>
            <a:r>
              <a:rPr lang="en-US" sz="280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.</a:t>
            </a:r>
            <a:endParaRPr kumimoji="0" lang="en-US" sz="280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pic>
        <p:nvPicPr>
          <p:cNvPr id="4" name="Picture 3" descr="multicor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2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 tmFilter="0,0; .5, 1; 1, 1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9800" y="254000"/>
            <a:ext cx="9415585" cy="801077"/>
          </a:xfrm>
        </p:spPr>
        <p:txBody>
          <a:bodyPr/>
          <a:lstStyle/>
          <a:p>
            <a:r>
              <a:rPr lang="en-US" dirty="0" smtClean="0"/>
              <a:t> Phillips Hue Systems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Picture 3" descr="Hue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9425" y="1608316"/>
            <a:ext cx="1879600" cy="1879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60626" y="2724113"/>
            <a:ext cx="4446179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smtClean="0">
                <a:ln>
                  <a:noFill/>
                </a:ln>
                <a:solidFill>
                  <a:srgbClr val="0C0C0C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  <a:hlinkClick r:id="rId4"/>
              </a:rPr>
              <a:t>http://</a:t>
            </a:r>
            <a:r>
              <a:rPr kumimoji="0" lang="en-US" sz="2800" b="0" i="0" u="none" strike="noStrike" cap="none" spc="0" normalizeH="0" baseline="0" dirty="0" err="1" smtClean="0">
                <a:ln>
                  <a:noFill/>
                </a:ln>
                <a:solidFill>
                  <a:srgbClr val="0C0C0C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  <a:hlinkClick r:id="rId4"/>
              </a:rPr>
              <a:t>www.meethue.com</a:t>
            </a:r>
            <a:endParaRPr kumimoji="0" lang="en-US" sz="2800" b="0" i="0" u="none" strike="noStrike" cap="none" spc="0" normalizeH="0" baseline="0" dirty="0" smtClean="0">
              <a:ln>
                <a:noFill/>
              </a:ln>
              <a:solidFill>
                <a:srgbClr val="0C0C0C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6" name="Picture 5" descr="HueBul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11146" y="334726"/>
            <a:ext cx="3987655" cy="3987655"/>
          </a:xfrm>
          <a:prstGeom prst="rect">
            <a:avLst/>
          </a:prstGeom>
        </p:spPr>
      </p:pic>
      <p:pic>
        <p:nvPicPr>
          <p:cNvPr id="9" name="Picture 8" descr="HueBul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1262" y="334726"/>
            <a:ext cx="3987655" cy="3987655"/>
          </a:xfrm>
          <a:prstGeom prst="rect">
            <a:avLst/>
          </a:prstGeom>
        </p:spPr>
      </p:pic>
      <p:pic>
        <p:nvPicPr>
          <p:cNvPr id="10" name="Picture 9" descr="HueBulb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738978" y="334726"/>
            <a:ext cx="3987655" cy="39876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20879" y="5485833"/>
            <a:ext cx="722633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sz="32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6"/>
              </a:rPr>
              <a:t>http://</a:t>
            </a:r>
            <a:r>
              <a:rPr lang="en-US" sz="32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6"/>
              </a:rPr>
              <a:t>www.developers.meethue.com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20879" y="4566838"/>
            <a:ext cx="857125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Developer Friendly</a:t>
            </a:r>
            <a:r>
              <a:rPr kumimoji="0" lang="en-US" sz="3200" b="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Documentation and Forum</a:t>
            </a:r>
            <a:endParaRPr kumimoji="0" lang="en-US" sz="32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0202" y="7090371"/>
            <a:ext cx="12646555" cy="932688"/>
          </a:xfrm>
          <a:prstGeom prst="rect">
            <a:avLst/>
          </a:prstGeom>
          <a:noFill/>
          <a:ln w="19050" cap="flat">
            <a:solidFill>
              <a:srgbClr val="718674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ctr" rtl="0" latinLnBrk="1" hangingPunct="0"/>
            <a:r>
              <a:rPr lang="en-US" sz="36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https://</a:t>
            </a:r>
            <a:r>
              <a:rPr lang="en-US" sz="36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github.com</a:t>
            </a:r>
            <a:r>
              <a:rPr lang="en-US" sz="36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/rotten/hue-</a:t>
            </a:r>
            <a:r>
              <a:rPr lang="en-US" sz="36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multicorn</a:t>
            </a:r>
            <a:r>
              <a:rPr lang="en-US" sz="36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-</a:t>
            </a:r>
            <a:r>
              <a:rPr lang="en-US" sz="36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7"/>
              </a:rPr>
              <a:t>postgresql-fdw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592663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055077"/>
            <a:ext cx="14305150" cy="711200"/>
          </a:xfrm>
        </p:spPr>
        <p:txBody>
          <a:bodyPr/>
          <a:lstStyle/>
          <a:p>
            <a:r>
              <a:rPr lang="en-US" dirty="0" smtClean="0"/>
              <a:t>Inherit and set up a Class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88849" y="2600852"/>
            <a:ext cx="13192283" cy="224676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000" dirty="0"/>
              <a:t>class </a:t>
            </a:r>
            <a:r>
              <a:rPr lang="en-US" sz="2000" dirty="0" err="1"/>
              <a:t>HueLightsFDW</a:t>
            </a:r>
            <a:r>
              <a:rPr lang="en-US" sz="2000" dirty="0"/>
              <a:t>(</a:t>
            </a:r>
            <a:r>
              <a:rPr lang="en-US" sz="2000" b="1" dirty="0" err="1"/>
              <a:t>ForeignDataWrapper</a:t>
            </a:r>
            <a:r>
              <a:rPr lang="en-US" sz="2000" dirty="0"/>
              <a:t>):</a:t>
            </a:r>
          </a:p>
          <a:p>
            <a:endParaRPr lang="en-US" sz="2000" dirty="0"/>
          </a:p>
          <a:p>
            <a:r>
              <a:rPr lang="en-US" sz="2000" dirty="0"/>
              <a:t>    """</a:t>
            </a:r>
          </a:p>
          <a:p>
            <a:r>
              <a:rPr lang="en-US" sz="2000" dirty="0"/>
              <a:t>    Philips Hue Lights Foreign Data Wrapper for PostgreSQL</a:t>
            </a:r>
          </a:p>
          <a:p>
            <a:r>
              <a:rPr lang="en-US" sz="2000" dirty="0"/>
              <a:t>    """</a:t>
            </a:r>
          </a:p>
          <a:p>
            <a:endParaRPr lang="en-US" sz="2000" dirty="0"/>
          </a:p>
          <a:p>
            <a:r>
              <a:rPr lang="en-US" sz="2000" dirty="0"/>
              <a:t>    </a:t>
            </a:r>
            <a:r>
              <a:rPr lang="en-US" sz="2000" dirty="0" err="1"/>
              <a:t>def</a:t>
            </a:r>
            <a:r>
              <a:rPr lang="en-US" sz="2000" dirty="0"/>
              <a:t> __</a:t>
            </a:r>
            <a:r>
              <a:rPr lang="en-US" sz="2000" dirty="0" err="1"/>
              <a:t>init</a:t>
            </a:r>
            <a:r>
              <a:rPr lang="en-US" sz="2000" dirty="0"/>
              <a:t>__(self, </a:t>
            </a:r>
            <a:r>
              <a:rPr lang="en-US" sz="2000" b="1" dirty="0"/>
              <a:t>options</a:t>
            </a:r>
            <a:r>
              <a:rPr lang="en-US" sz="2000" dirty="0"/>
              <a:t>, </a:t>
            </a:r>
            <a:r>
              <a:rPr lang="en-US" sz="2000" b="1" dirty="0"/>
              <a:t>columns</a:t>
            </a:r>
            <a:r>
              <a:rPr lang="en-US" sz="2000" dirty="0"/>
              <a:t>):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88850" y="5144010"/>
            <a:ext cx="13192283" cy="3241913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if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options.has_key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('bridge'):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self.bridge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options['bridge']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else: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log_to_postgres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('bridge IP address is required for Hue Lights setup.', ERROR)</a:t>
            </a:r>
          </a:p>
          <a:p>
            <a:pPr algn="l" rtl="0" latinLnBrk="1" hangingPunct="0"/>
            <a:endParaRPr lang="en-US" sz="2000" dirty="0">
              <a:solidFill>
                <a:schemeClr val="bg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if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options.has_key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('username'):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self.userName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options['username']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else: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self.userName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'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postgreshue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</a:t>
            </a:r>
          </a:p>
          <a:p>
            <a:pPr algn="l" rtl="0" latinLnBrk="1" hangingPunct="0"/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  </a:t>
            </a:r>
            <a:r>
              <a:rPr lang="en-US" sz="2000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log_to_postgres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('Using Default Username for Hue Lights setup:  </a:t>
            </a:r>
            <a:r>
              <a:rPr lang="en-US" sz="2000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postgreshue</a:t>
            </a:r>
            <a:r>
              <a:rPr lang="en-US" sz="2000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.', WARNING)</a:t>
            </a:r>
            <a:endParaRPr kumimoji="0" lang="en-US" sz="20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9" name="Picture 8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41973" y="270037"/>
            <a:ext cx="9525254" cy="1949252"/>
          </a:xfrm>
          <a:prstGeom prst="rect">
            <a:avLst/>
          </a:prstGeom>
          <a:solidFill>
            <a:schemeClr val="accent3">
              <a:lumMod val="10000"/>
              <a:lumOff val="90000"/>
            </a:schemeClr>
          </a:solidFill>
          <a:ln w="19050" cap="flat">
            <a:solidFill>
              <a:srgbClr val="718674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b="1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create server 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myhuelights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b="1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foreign data wrapper </a:t>
            </a:r>
            <a:r>
              <a:rPr lang="en-US" b="1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multicorn</a:t>
            </a:r>
            <a:r>
              <a:rPr lang="en-US" b="1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options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(wrapper '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hue_fdw.HueLightsFDW.HueLightsFDW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',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bridge '192.168.0.101',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userName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'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postgreshue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',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transitionTime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'1</a:t>
            </a:r>
            <a:r>
              <a:rPr lang="en-US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');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43593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257300"/>
            <a:ext cx="14305150" cy="711200"/>
          </a:xfrm>
        </p:spPr>
        <p:txBody>
          <a:bodyPr/>
          <a:lstStyle/>
          <a:p>
            <a:r>
              <a:rPr lang="en-US" dirty="0" smtClean="0"/>
              <a:t>Execute (SELECT)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88850" y="2204462"/>
            <a:ext cx="7300534" cy="47192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def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execute(self,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quals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 columns):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8850" y="3956662"/>
            <a:ext cx="7300534" cy="1949252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	row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=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OrderedDict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()</a:t>
            </a:r>
          </a:p>
          <a:p>
            <a:pPr algn="l" rtl="0" latinLnBrk="1" hangingPunct="0"/>
            <a:endParaRPr lang="en-US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   # add the requested columns to the output: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   for column in columns:</a:t>
            </a:r>
          </a:p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32571" y="6215387"/>
            <a:ext cx="8854693" cy="1210588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operatorFunction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getOperatorFunction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qual.operator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if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not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operatorFunction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(row[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qual.field_name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],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qual.value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)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:</a:t>
            </a:r>
          </a:p>
          <a:p>
            <a:pPr algn="l" rtl="0" latinLnBrk="1" hangingPunct="0"/>
            <a:r>
              <a:rPr kumimoji="0" lang="en-US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  break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32571" y="7914075"/>
            <a:ext cx="1471507" cy="47192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yield row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11" name="Picture 10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050955" y="265117"/>
            <a:ext cx="3070652" cy="1579920"/>
          </a:xfrm>
          <a:prstGeom prst="rect">
            <a:avLst/>
          </a:prstGeom>
          <a:solidFill>
            <a:schemeClr val="accent3">
              <a:lumMod val="10000"/>
              <a:lumOff val="90000"/>
            </a:schemeClr>
          </a:solidFill>
          <a:ln w="19050" cap="flat">
            <a:solidFill>
              <a:srgbClr val="718674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b="1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</a:t>
            </a:r>
            <a:r>
              <a:rPr lang="en-US" b="1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elect </a:t>
            </a:r>
            <a:endParaRPr lang="en-US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light_id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xy</a:t>
            </a:r>
            <a:endParaRPr lang="en-US" dirty="0" smtClean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f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rom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mylights</a:t>
            </a:r>
            <a:endParaRPr lang="en-US" dirty="0" smtClean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where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is_on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true;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88850" y="3093810"/>
            <a:ext cx="545291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For each light returned from</a:t>
            </a:r>
            <a:r>
              <a:rPr kumimoji="0" lang="en-US" b="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the GET :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95750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8682" y="254000"/>
            <a:ext cx="14554200" cy="980782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accent3"/>
                </a:solidFill>
              </a:rPr>
              <a:t>I</a:t>
            </a:r>
            <a:r>
              <a:rPr lang="en-US" dirty="0" smtClean="0"/>
              <a:t>nternet </a:t>
            </a:r>
            <a:r>
              <a:rPr lang="en-US" dirty="0" smtClean="0">
                <a:solidFill>
                  <a:srgbClr val="0C0C0C"/>
                </a:solidFill>
              </a:rPr>
              <a:t>o</a:t>
            </a:r>
            <a:r>
              <a:rPr lang="en-US" dirty="0" smtClean="0"/>
              <a:t>f </a:t>
            </a:r>
            <a:r>
              <a:rPr lang="en-US" dirty="0" smtClean="0">
                <a:solidFill>
                  <a:srgbClr val="0C0C0C"/>
                </a:solidFill>
              </a:rPr>
              <a:t>T</a:t>
            </a:r>
            <a:r>
              <a:rPr lang="en-US" dirty="0" smtClean="0"/>
              <a:t>hings – </a:t>
            </a:r>
            <a:r>
              <a:rPr lang="en-US" b="1" dirty="0" err="1" smtClean="0">
                <a:solidFill>
                  <a:srgbClr val="2F2F2F"/>
                </a:solidFill>
              </a:rPr>
              <a:t>IoT</a:t>
            </a:r>
            <a:endParaRPr lang="en-US" dirty="0">
              <a:solidFill>
                <a:srgbClr val="2F2F2F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98682" y="1552090"/>
            <a:ext cx="14746118" cy="6749770"/>
          </a:xfrm>
        </p:spPr>
        <p:txBody>
          <a:bodyPr/>
          <a:lstStyle/>
          <a:p>
            <a:r>
              <a:rPr lang="en-US" dirty="0" smtClean="0"/>
              <a:t>Gartner Research</a:t>
            </a:r>
            <a:r>
              <a:rPr lang="en-US" dirty="0"/>
              <a:t>:  “</a:t>
            </a:r>
            <a:r>
              <a:rPr lang="en-US" dirty="0" err="1"/>
              <a:t>IoT</a:t>
            </a:r>
            <a:r>
              <a:rPr lang="en-US" dirty="0"/>
              <a:t> product and service suppliers will generate incremental revenue exceeding $300 billion, mostly in services, in 2020. It will result in 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$1.9 trillion </a:t>
            </a:r>
            <a:r>
              <a:rPr lang="en-US" dirty="0"/>
              <a:t>in global economic value-add through sales into diverse end markets.” </a:t>
            </a:r>
            <a:r>
              <a:rPr lang="en-US" dirty="0" smtClean="0"/>
              <a:t>— (December 2013)</a:t>
            </a:r>
          </a:p>
          <a:p>
            <a:pPr lvl="1"/>
            <a:r>
              <a:rPr lang="en-US" sz="1600" dirty="0">
                <a:hlinkClick r:id="rId3"/>
              </a:rPr>
              <a:t>http://www.gartner.com/newsroom/id/</a:t>
            </a:r>
            <a:r>
              <a:rPr lang="en-US" sz="1600" dirty="0" smtClean="0">
                <a:hlinkClick r:id="rId3"/>
              </a:rPr>
              <a:t>2636073</a:t>
            </a:r>
            <a:endParaRPr lang="en-US" sz="1600" dirty="0" smtClean="0"/>
          </a:p>
          <a:p>
            <a:r>
              <a:rPr lang="en-US" dirty="0"/>
              <a:t>Cisco Systems Inc. Chief Executive Officer John Chambers said that the Internet of Everything — connected products ranging from cars to household goods — could be a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$19 trillion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opportunity</a:t>
            </a:r>
            <a:r>
              <a:rPr lang="en-US" dirty="0"/>
              <a:t>. </a:t>
            </a:r>
            <a:r>
              <a:rPr lang="en-US" dirty="0" smtClean="0"/>
              <a:t>(January 2014)</a:t>
            </a:r>
          </a:p>
          <a:p>
            <a:pPr lvl="1"/>
            <a:r>
              <a:rPr lang="en-US" sz="1600" dirty="0">
                <a:hlinkClick r:id="rId4"/>
              </a:rPr>
              <a:t>http://www.bloomberg.com/news/articles/2014-01-08/cisco-ceo-pegs-internet-of-things-as-19-trillion-</a:t>
            </a:r>
            <a:r>
              <a:rPr lang="en-US" sz="1600" dirty="0" smtClean="0">
                <a:hlinkClick r:id="rId4"/>
              </a:rPr>
              <a:t>market</a:t>
            </a:r>
            <a:r>
              <a:rPr lang="en-US" sz="1600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Tim </a:t>
            </a:r>
            <a:r>
              <a:rPr lang="en-US" dirty="0" smtClean="0"/>
              <a:t>O’Reilly:  “Silicon Valley is massively underestimating the impact of </a:t>
            </a:r>
            <a:r>
              <a:rPr lang="en-US" dirty="0" err="1" smtClean="0"/>
              <a:t>IoT</a:t>
            </a:r>
            <a:r>
              <a:rPr lang="en-US" dirty="0" smtClean="0"/>
              <a:t>” … “they aren’t thinking about systems</a:t>
            </a:r>
            <a:r>
              <a:rPr lang="en-US" dirty="0"/>
              <a:t>.” — </a:t>
            </a:r>
            <a:r>
              <a:rPr lang="en-US" dirty="0" smtClean="0"/>
              <a:t>(March 4, 2015)</a:t>
            </a:r>
          </a:p>
          <a:p>
            <a:pPr lvl="1"/>
            <a:r>
              <a:rPr lang="en-US" sz="1600" dirty="0">
                <a:hlinkClick r:id="rId5"/>
              </a:rPr>
              <a:t>http://venturebeat.com/2015/03/04/tim-oreilly-silicon-valley-is-massively-underestimating-the-impact-of-iot-interview</a:t>
            </a:r>
            <a:r>
              <a:rPr lang="en-US" sz="1600" dirty="0" smtClean="0">
                <a:hlinkClick r:id="rId5"/>
              </a:rPr>
              <a:t>/</a:t>
            </a:r>
            <a:r>
              <a:rPr lang="en-US" sz="1600" dirty="0" smtClean="0"/>
              <a:t> </a:t>
            </a:r>
          </a:p>
          <a:p>
            <a:r>
              <a:rPr lang="en-US" dirty="0" smtClean="0"/>
              <a:t>“</a:t>
            </a:r>
            <a:r>
              <a:rPr lang="en-US" dirty="0"/>
              <a:t>While these open-source projects and alliances try to figure out how to standardize device-to-device communication protocols and data platforms, some think a consensus is unlikely</a:t>
            </a:r>
            <a:r>
              <a:rPr lang="en-US" dirty="0" smtClean="0"/>
              <a:t>.” </a:t>
            </a:r>
            <a:r>
              <a:rPr lang="en-US" dirty="0"/>
              <a:t>— </a:t>
            </a:r>
            <a:r>
              <a:rPr lang="en-US" dirty="0" smtClean="0"/>
              <a:t>(February 2015)</a:t>
            </a:r>
          </a:p>
          <a:p>
            <a:pPr lvl="1"/>
            <a:r>
              <a:rPr lang="en-US" sz="1600" dirty="0">
                <a:hlinkClick r:id="rId6"/>
              </a:rPr>
              <a:t>http://www.fastcompany.com/3041698/googles-secret-weapon-in-the-battle-for-the-internet-of-things-</a:t>
            </a:r>
            <a:r>
              <a:rPr lang="en-US" sz="1600" dirty="0" smtClean="0">
                <a:hlinkClick r:id="rId6"/>
              </a:rPr>
              <a:t>academia</a:t>
            </a:r>
            <a:r>
              <a:rPr lang="en-US" sz="1600" dirty="0" smtClean="0"/>
              <a:t> 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50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257299"/>
            <a:ext cx="14305150" cy="1198923"/>
          </a:xfrm>
        </p:spPr>
        <p:txBody>
          <a:bodyPr/>
          <a:lstStyle/>
          <a:p>
            <a:r>
              <a:rPr lang="en-US" dirty="0" smtClean="0"/>
              <a:t>Execute (SELECT)</a:t>
            </a:r>
          </a:p>
          <a:p>
            <a:r>
              <a:rPr lang="en-US" dirty="0" err="1" smtClean="0"/>
              <a:t>getOperatorFunction</a:t>
            </a:r>
            <a:r>
              <a:rPr lang="en-US" dirty="0" smtClean="0"/>
              <a:t>(</a:t>
            </a:r>
            <a:r>
              <a:rPr lang="en-US" dirty="0" err="1" smtClean="0"/>
              <a:t>qual.operator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188849" y="2917140"/>
            <a:ext cx="4610001" cy="342657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def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getOperatorFunction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opr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):</a:t>
            </a:r>
          </a:p>
          <a:p>
            <a:pPr algn="l" rtl="0" latinLnBrk="1" hangingPunct="0"/>
            <a:endParaRPr lang="en-US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</a:t>
            </a:r>
            <a:r>
              <a:rPr lang="en-US" dirty="0" err="1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operatorFunctionMap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= {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'&lt;':         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operator.lt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'&gt;':         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operator.gt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'&lt;=':        </a:t>
            </a:r>
            <a:r>
              <a:rPr lang="en-US" dirty="0" err="1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operator.le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'&gt;=':        </a:t>
            </a:r>
            <a:r>
              <a:rPr lang="en-US" dirty="0" err="1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operator.ge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'=':         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operator.eq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'&lt;&gt;':        </a:t>
            </a:r>
            <a:r>
              <a:rPr lang="en-US" dirty="0" err="1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operator.ne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11" name="Picture 10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88849" y="7045808"/>
            <a:ext cx="7511908" cy="47192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operatorFunction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(row[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qual.field_name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],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qual.value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795777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257300"/>
            <a:ext cx="14305150" cy="731072"/>
          </a:xfrm>
        </p:spPr>
        <p:txBody>
          <a:bodyPr/>
          <a:lstStyle/>
          <a:p>
            <a:r>
              <a:rPr lang="en-US" dirty="0" smtClean="0"/>
              <a:t>UPDATE</a:t>
            </a:r>
          </a:p>
        </p:txBody>
      </p:sp>
      <p:pic>
        <p:nvPicPr>
          <p:cNvPr id="11" name="Picture 10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8850" y="2454187"/>
            <a:ext cx="4551677" cy="47192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self._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row_id_column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'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light_id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'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88850" y="3548273"/>
            <a:ext cx="4669948" cy="1210588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@property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def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rowid_column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(self):</a:t>
            </a:r>
          </a:p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return self._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row_id_column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88850" y="5324063"/>
            <a:ext cx="5307894" cy="471924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def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update(self,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lightID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 </a:t>
            </a:r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newValues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):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050955" y="529336"/>
            <a:ext cx="2400848" cy="1949252"/>
          </a:xfrm>
          <a:prstGeom prst="rect">
            <a:avLst/>
          </a:prstGeom>
          <a:solidFill>
            <a:schemeClr val="accent3">
              <a:lumMod val="10000"/>
              <a:lumOff val="90000"/>
            </a:schemeClr>
          </a:solidFill>
          <a:ln w="19050" cap="flat">
            <a:solidFill>
              <a:srgbClr val="718674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b="1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u</a:t>
            </a:r>
            <a:r>
              <a:rPr lang="en-US" b="1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pdate </a:t>
            </a:r>
            <a:r>
              <a:rPr lang="en-US" b="1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mylights</a:t>
            </a:r>
            <a:endParaRPr lang="en-US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set  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is_on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true</a:t>
            </a:r>
          </a:p>
          <a:p>
            <a:pPr algn="l" rtl="0" latinLnBrk="1" hangingPunct="0"/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where</a:t>
            </a:r>
          </a:p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</a:t>
            </a:r>
            <a:r>
              <a:rPr lang="en-US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light_id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1;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88850" y="6148766"/>
            <a:ext cx="8491607" cy="841256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if </a:t>
            </a:r>
            <a:r>
              <a:rPr lang="en-US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newValues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[</a:t>
            </a:r>
            <a:r>
              <a:rPr lang="en-US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changedColumn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] == 't':</a:t>
            </a:r>
          </a:p>
          <a:p>
            <a:pPr algn="l" rtl="0" latinLnBrk="1" hangingPunct="0"/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      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newState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[</a:t>
            </a:r>
            <a:r>
              <a:rPr lang="en-US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self.columnKeyMap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[</a:t>
            </a:r>
            <a:r>
              <a:rPr lang="en-US" dirty="0" err="1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changedColumn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]] = True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3759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257300"/>
            <a:ext cx="14305150" cy="731072"/>
          </a:xfrm>
        </p:spPr>
        <p:txBody>
          <a:bodyPr/>
          <a:lstStyle/>
          <a:p>
            <a:r>
              <a:rPr lang="en-US" dirty="0" smtClean="0"/>
              <a:t>Error logging</a:t>
            </a:r>
            <a:r>
              <a:rPr lang="en-US" dirty="0"/>
              <a:t> </a:t>
            </a:r>
            <a:r>
              <a:rPr lang="en-US" dirty="0" smtClean="0"/>
              <a:t>&amp; Troubleshooting</a:t>
            </a:r>
          </a:p>
        </p:txBody>
      </p:sp>
      <p:pic>
        <p:nvPicPr>
          <p:cNvPr id="11" name="Picture 10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8850" y="1980856"/>
            <a:ext cx="14818910" cy="3303468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except Exception, e:</a:t>
            </a:r>
          </a:p>
          <a:p>
            <a:pPr algn="l" rtl="0" latinLnBrk="1" hangingPunct="0"/>
            <a:endParaRPr lang="en-US" sz="2000" dirty="0">
              <a:solidFill>
                <a:srgbClr val="FFFFFF"/>
              </a:solidFill>
              <a:uFill>
                <a:solidFill>
                  <a:srgbClr val="000000"/>
                </a:solidFill>
              </a:uFill>
            </a:endParaRPr>
          </a:p>
          <a:p>
            <a:pPr algn="l" rtl="0" latinLnBrk="1" hangingPunct="0"/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            </a:t>
            </a:r>
            <a:r>
              <a:rPr lang="en-US" sz="2000" b="1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log_to_postgres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('Unexpected (non-JSON) response from the Hue Bridge: %s' % </a:t>
            </a:r>
            <a:r>
              <a:rPr lang="en-US" sz="2000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self.bridge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, ERROR)</a:t>
            </a:r>
          </a:p>
          <a:p>
            <a:pPr algn="l" rtl="0" latinLnBrk="1" hangingPunct="0"/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            </a:t>
            </a:r>
            <a:r>
              <a:rPr lang="en-US" sz="2000" b="1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log_to_postgres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('%s' % e, ERROR)</a:t>
            </a:r>
          </a:p>
          <a:p>
            <a:pPr algn="l" rtl="0" latinLnBrk="1" hangingPunct="0"/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           </a:t>
            </a:r>
            <a:r>
              <a:rPr lang="en-US" sz="2000" b="1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 </a:t>
            </a:r>
            <a:r>
              <a:rPr lang="en-US" sz="2000" b="1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log_to_postgres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('%s' % results, ERROR</a:t>
            </a:r>
            <a:r>
              <a:rPr lang="en-US" sz="2000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)</a:t>
            </a:r>
          </a:p>
          <a:p>
            <a:pPr algn="l" rtl="0" latinLnBrk="1" hangingPunct="0"/>
            <a:endParaRPr kumimoji="0" lang="en-US" sz="2000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ea typeface="Open Sans"/>
              <a:cs typeface="Open Sans"/>
              <a:sym typeface="Open Sans"/>
            </a:endParaRPr>
          </a:p>
          <a:p>
            <a:pPr algn="l" rtl="0" latinLnBrk="1" hangingPunct="0"/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 </a:t>
            </a:r>
            <a:r>
              <a:rPr lang="en-US" sz="2000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log_to_postgres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('Hue Lights Insert Request Ignored - not yet supported by API - requested values:  %s' % </a:t>
            </a:r>
            <a:r>
              <a:rPr lang="en-US" sz="2000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new_values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, WARNING</a:t>
            </a:r>
            <a:r>
              <a:rPr lang="en-US" sz="2000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)</a:t>
            </a:r>
          </a:p>
          <a:p>
            <a:pPr algn="l" rtl="0" latinLnBrk="1" hangingPunct="0"/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ea typeface="Open Sans"/>
              <a:cs typeface="Open Sans"/>
              <a:sym typeface="Open Sans"/>
            </a:endParaRPr>
          </a:p>
          <a:p>
            <a:pPr algn="l" rtl="0" latinLnBrk="1" hangingPunct="0"/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 </a:t>
            </a:r>
            <a:r>
              <a:rPr lang="en-US" sz="2000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log_to_postgres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('Hue Lights Query Filters:  %s' % </a:t>
            </a:r>
            <a:r>
              <a:rPr lang="en-US" sz="2000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quals</a:t>
            </a:r>
            <a:r>
              <a:rPr lang="en-US" sz="20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, DEBUG</a:t>
            </a:r>
            <a:r>
              <a:rPr lang="en-US" sz="2000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Open Sans"/>
                <a:cs typeface="Open Sans"/>
              </a:rPr>
              <a:t>)</a:t>
            </a:r>
          </a:p>
          <a:p>
            <a:pPr algn="l" rtl="0" latinLnBrk="1" hangingPunct="0"/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98927" y="5965164"/>
            <a:ext cx="10893481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 algn="l" rtl="0" latinLnBrk="1" hangingPunct="0">
              <a:buFont typeface="Arial"/>
              <a:buChar char="•"/>
            </a:pP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ERROR </a:t>
            </a:r>
            <a:r>
              <a:rPr lang="en-US"/>
              <a:t>—</a:t>
            </a: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Halt Transaction</a:t>
            </a:r>
          </a:p>
          <a:p>
            <a:pPr marL="342900" indent="-342900" algn="l" rtl="0" latinLnBrk="1" hangingPunct="0">
              <a:buFont typeface="Arial"/>
              <a:buChar char="•"/>
            </a:pP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WARNING </a:t>
            </a:r>
            <a:r>
              <a:rPr lang="en-US"/>
              <a:t>—</a:t>
            </a: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Let the User know they are doing something unusual</a:t>
            </a:r>
          </a:p>
          <a:p>
            <a:pPr marL="342900" indent="-342900" algn="l" rtl="0" latinLnBrk="1" hangingPunct="0">
              <a:buFont typeface="Arial"/>
              <a:buChar char="•"/>
            </a:pP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DEBUG </a:t>
            </a:r>
            <a:r>
              <a:rPr lang="en-US"/>
              <a:t>—</a:t>
            </a:r>
            <a:r>
              <a:rPr kumimoji="0" lang="en-US" b="0" i="0" u="none" strike="noStrike" cap="none" spc="0" normalizeH="0" baseline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Only show up when in DEBUG</a:t>
            </a:r>
            <a:r>
              <a:rPr kumimoji="0" lang="en-US" b="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 mode (to your log file)</a:t>
            </a:r>
            <a:endParaRPr lang="en-US" baseline="0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90817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Multicorn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1257300"/>
            <a:ext cx="14305150" cy="731072"/>
          </a:xfrm>
        </p:spPr>
        <p:txBody>
          <a:bodyPr/>
          <a:lstStyle/>
          <a:p>
            <a:r>
              <a:rPr lang="en-US" dirty="0" smtClean="0"/>
              <a:t>Error logging</a:t>
            </a:r>
            <a:r>
              <a:rPr lang="en-US" dirty="0"/>
              <a:t> </a:t>
            </a:r>
            <a:r>
              <a:rPr lang="en-US" dirty="0" smtClean="0"/>
              <a:t>&amp; Troubleshooting continued</a:t>
            </a:r>
          </a:p>
        </p:txBody>
      </p:sp>
      <p:pic>
        <p:nvPicPr>
          <p:cNvPr id="11" name="Picture 10" descr="multicor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34" y="81858"/>
            <a:ext cx="946916" cy="9732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81654" y="4306111"/>
            <a:ext cx="3970087" cy="471924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err="1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log_min_messages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debug1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rgbClr val="FFFFFF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88850" y="3581061"/>
            <a:ext cx="1046760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To see DEBUG messages update your </a:t>
            </a:r>
            <a:r>
              <a:rPr lang="en-US" dirty="0" err="1" smtClean="0">
                <a:solidFill>
                  <a:srgbClr val="008000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postgresql.conf</a:t>
            </a:r>
            <a:r>
              <a:rPr lang="en-US" dirty="0" smtClean="0">
                <a:solidFill>
                  <a:srgbClr val="008000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and then </a:t>
            </a:r>
            <a:r>
              <a:rPr lang="en-US" i="1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pg_reload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:  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98927" y="2409558"/>
            <a:ext cx="546463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Python stack traces go to your log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file.</a:t>
            </a:r>
            <a:endParaRPr lang="en-US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88850" y="6318222"/>
            <a:ext cx="12809783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** After 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deploying new 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code </a:t>
            </a:r>
            <a:r>
              <a:rPr lang="en-US" b="1" i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(python ./</a:t>
            </a:r>
            <a:r>
              <a:rPr lang="en-US" b="1" i="1" dirty="0" err="1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setup.py</a:t>
            </a:r>
            <a:r>
              <a:rPr lang="en-US" b="1" i="1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install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 you do need 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to exit your database session and log back in to pick up the changes.  You don’t need to restart the database</a:t>
            </a:r>
            <a:r>
              <a:rPr lang="en-US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. **</a:t>
            </a:r>
            <a:endParaRPr lang="en-US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83487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4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Setting Up The Philips Hue FDW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1097511"/>
            <a:ext cx="14554200" cy="711200"/>
          </a:xfrm>
        </p:spPr>
        <p:txBody>
          <a:bodyPr/>
          <a:lstStyle/>
          <a:p>
            <a:r>
              <a:rPr lang="en-US" smtClean="0"/>
              <a:t>The ‘Lights FDW’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834615" y="3243947"/>
            <a:ext cx="10117053" cy="157992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$ 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pgxn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 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multicorn</a:t>
            </a:r>
            <a:endParaRPr lang="en-US" dirty="0" smtClean="0">
              <a:solidFill>
                <a:schemeClr val="bg1"/>
              </a:solidFill>
              <a:uFill>
                <a:solidFill>
                  <a:srgbClr val="000000"/>
                </a:solidFill>
              </a:uFill>
            </a:endParaRPr>
          </a:p>
          <a:p>
            <a:pPr algn="l" rtl="0" latinLnBrk="1" hangingPunct="0"/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$ 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git</a:t>
            </a:r>
            <a:r>
              <a:rPr lang="en-US" dirty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 clone </a:t>
            </a:r>
            <a:r>
              <a:rPr lang="en-US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https://github.com/rotten/hue-multicorn-postgresql-</a:t>
            </a:r>
            <a:r>
              <a:rPr lang="en-US" dirty="0" smtClean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</a:rPr>
              <a:t>fdw.git</a:t>
            </a:r>
          </a:p>
          <a:p>
            <a:pPr algn="l" rtl="0" latinLnBrk="1" hangingPunct="0"/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$ cd hue-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multicorn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-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postgresql-fdw</a:t>
            </a:r>
            <a:endParaRPr lang="en-US" dirty="0" smtClean="0">
              <a:solidFill>
                <a:schemeClr val="bg1"/>
              </a:solidFill>
              <a:uFill>
                <a:solidFill>
                  <a:srgbClr val="000000"/>
                </a:solidFill>
              </a:uFill>
            </a:endParaRPr>
          </a:p>
          <a:p>
            <a:pPr algn="l" rtl="0" latinLnBrk="1" hangingPunct="0"/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</a:rPr>
              <a:t>$ python 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./</a:t>
            </a:r>
            <a:r>
              <a:rPr lang="en-US" dirty="0" err="1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setup.py</a:t>
            </a:r>
            <a:r>
              <a:rPr lang="en-US" dirty="0" smtClean="0">
                <a:solidFill>
                  <a:schemeClr val="bg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install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34615" y="5618716"/>
            <a:ext cx="297898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err="1">
                <a:solidFill>
                  <a:schemeClr val="accent5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d</a:t>
            </a:r>
            <a:r>
              <a:rPr kumimoji="0" lang="en-US" b="1" i="0" u="none" strike="noStrike" cap="none" spc="0" normalizeH="0" baseline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dl</a:t>
            </a: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/</a:t>
            </a:r>
            <a:r>
              <a:rPr kumimoji="0" lang="en-US" b="1" i="0" u="none" strike="noStrike" cap="none" spc="0" normalizeH="0" baseline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setup_lights.ddl</a:t>
            </a:r>
            <a:endParaRPr kumimoji="0" lang="en-US" b="1" i="0" u="none" strike="noStrike" cap="none" spc="0" normalizeH="0" baseline="0" dirty="0" smtClean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34615" y="6090640"/>
            <a:ext cx="3456915" cy="1663019"/>
          </a:xfrm>
          <a:prstGeom prst="rect">
            <a:avLst/>
          </a:prstGeom>
          <a:ln w="12700">
            <a:round/>
          </a:ln>
        </p:spPr>
        <p:txBody>
          <a:bodyPr lIns="38100" tIns="38100" rIns="38100" bIns="38100"/>
          <a:lstStyle>
            <a:lvl1pPr marL="365759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1pPr>
            <a:lvl2pPr marL="597534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2pPr>
            <a:lvl3pPr marL="827721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3pPr>
            <a:lvl4pPr marL="10483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4pPr>
            <a:lvl5pPr marL="1280160" indent="-36576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5pPr>
            <a:lvl6pPr marL="151193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6pPr>
            <a:lvl7pPr marL="174371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7pPr>
            <a:lvl8pPr marL="19754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8pPr>
            <a:lvl9pPr marL="220726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sym typeface="Trebuchet MS"/>
              </a:defRPr>
            </a:lvl9pPr>
          </a:lstStyle>
          <a:p>
            <a:r>
              <a:rPr lang="en-US" dirty="0"/>
              <a:t>C</a:t>
            </a:r>
            <a:r>
              <a:rPr lang="en-US" smtClean="0">
                <a:sym typeface="Open Sans"/>
              </a:rPr>
              <a:t>reate </a:t>
            </a:r>
            <a:r>
              <a:rPr lang="en-US" dirty="0">
                <a:sym typeface="Open Sans"/>
              </a:rPr>
              <a:t>extension</a:t>
            </a:r>
          </a:p>
          <a:p>
            <a:r>
              <a:rPr lang="en-US" dirty="0"/>
              <a:t>C</a:t>
            </a:r>
            <a:r>
              <a:rPr lang="en-US" smtClean="0"/>
              <a:t>reate </a:t>
            </a:r>
            <a:r>
              <a:rPr lang="en-US" dirty="0"/>
              <a:t>server</a:t>
            </a:r>
          </a:p>
          <a:p>
            <a:r>
              <a:rPr lang="en-US" dirty="0"/>
              <a:t>C</a:t>
            </a:r>
            <a:r>
              <a:rPr lang="en-US" smtClean="0">
                <a:sym typeface="Open Sans"/>
              </a:rPr>
              <a:t>reate </a:t>
            </a:r>
            <a:r>
              <a:rPr lang="en-US" dirty="0">
                <a:sym typeface="Open Sans"/>
              </a:rPr>
              <a:t>table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34615" y="2621277"/>
            <a:ext cx="991357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http://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www.developers.meethue.com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/documentation/getting-started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15" name="Picture 14" descr="cats5.jpg"/>
          <p:cNvPicPr>
            <a:picLocks noChangeAspect="1"/>
          </p:cNvPicPr>
          <p:nvPr/>
        </p:nvPicPr>
        <p:blipFill rotWithShape="1">
          <a:blip r:embed="rId4" cstate="print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9800" y="2621277"/>
            <a:ext cx="4101356" cy="4877941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HueLogo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08524" y="254001"/>
            <a:ext cx="10033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3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939492" y="2235200"/>
            <a:ext cx="5725539" cy="6066659"/>
          </a:xfrm>
        </p:spPr>
        <p:txBody>
          <a:bodyPr/>
          <a:lstStyle/>
          <a:p>
            <a:r>
              <a:rPr lang="en-US" dirty="0" err="1" smtClean="0"/>
              <a:t>xy</a:t>
            </a:r>
            <a:r>
              <a:rPr lang="en-US" dirty="0" smtClean="0"/>
              <a:t> colors (CIE)</a:t>
            </a:r>
          </a:p>
          <a:p>
            <a:r>
              <a:rPr lang="en-US" dirty="0" smtClean="0"/>
              <a:t>Color Temperature (Mired)</a:t>
            </a:r>
          </a:p>
          <a:p>
            <a:r>
              <a:rPr lang="en-US" dirty="0" smtClean="0"/>
              <a:t>Hue, Saturation, &amp; Brightness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4" name="Picture 13" descr="cie-colorspace_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292" y="690174"/>
            <a:ext cx="6934591" cy="71822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4451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Colors Reference Table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Using color names</a:t>
            </a:r>
          </a:p>
          <a:p>
            <a:pPr lvl="1"/>
            <a:r>
              <a:rPr lang="en-US" smtClean="0"/>
              <a:t>create table html_colors</a:t>
            </a:r>
          </a:p>
          <a:p>
            <a:pPr lvl="1"/>
            <a:r>
              <a:rPr lang="en-US" smtClean="0"/>
              <a:t>copy html_colors from '/some/path/to/html_colors_data.csv' with CSV HEADER</a:t>
            </a:r>
          </a:p>
          <a:p>
            <a:pPr lvl="1"/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88850" y="1610325"/>
            <a:ext cx="425817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accent5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colors</a:t>
            </a: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/</a:t>
            </a:r>
            <a:r>
              <a:rPr kumimoji="0" lang="en-US" b="1" i="0" u="none" strike="noStrike" cap="none" spc="0" normalizeH="0" baseline="0" dirty="0" err="1" smtClean="0">
                <a:ln>
                  <a:noFill/>
                </a:ln>
                <a:solidFill>
                  <a:schemeClr val="accent5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sym typeface="Open Sans"/>
              </a:rPr>
              <a:t>html_colors_table.ddl</a:t>
            </a:r>
            <a:endParaRPr kumimoji="0" lang="en-US" b="1" i="0" u="none" strike="noStrike" cap="none" spc="0" normalizeH="0" baseline="0" dirty="0" smtClean="0">
              <a:ln>
                <a:noFill/>
              </a:ln>
              <a:solidFill>
                <a:schemeClr val="accent5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05854" y="3773979"/>
            <a:ext cx="8482345" cy="16414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18288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update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mylights</a:t>
            </a:r>
            <a:endParaRPr lang="en-US" sz="2000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set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xy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(select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xy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from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html_colors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where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color_name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'crimson red')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where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light_id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1;</a:t>
            </a:r>
            <a:endParaRPr kumimoji="0" lang="en-US" sz="20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88850" y="5562329"/>
            <a:ext cx="11230365" cy="287258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18288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update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mylights</a:t>
            </a:r>
            <a:endParaRPr lang="en-US" sz="2000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set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hue =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c.hue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saturation =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c.saturation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,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brightness =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c.brightness</a:t>
            </a:r>
            <a:endParaRPr lang="en-US" sz="2000" dirty="0">
              <a:solidFill>
                <a:schemeClr val="tx1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from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(select hue, saturation, brightness from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html_colors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where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color_name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'</a:t>
            </a:r>
            <a:r>
              <a:rPr lang="en-US" sz="2000" dirty="0" smtClean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crimson red'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) c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where</a:t>
            </a:r>
          </a:p>
          <a:p>
            <a:pPr algn="l" rtl="0" latinLnBrk="1" hangingPunct="0"/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  </a:t>
            </a:r>
            <a:r>
              <a:rPr lang="en-US" sz="2000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light_id</a:t>
            </a:r>
            <a:r>
              <a:rPr lang="en-US" sz="2000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</a:rPr>
              <a:t> = 1;</a:t>
            </a:r>
            <a:endParaRPr kumimoji="0" lang="en-US" sz="20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8850" y="1154124"/>
            <a:ext cx="579856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http://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www.colorhexa.com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/color-names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54758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88850" y="254000"/>
            <a:ext cx="9166535" cy="801077"/>
          </a:xfrm>
        </p:spPr>
        <p:txBody>
          <a:bodyPr/>
          <a:lstStyle/>
          <a:p>
            <a:r>
              <a:rPr lang="en-US" dirty="0" smtClean="0"/>
              <a:t>Mixing </a:t>
            </a:r>
            <a:r>
              <a:rPr lang="en-US" smtClean="0"/>
              <a:t>data and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188850" y="891764"/>
            <a:ext cx="14305150" cy="731072"/>
          </a:xfrm>
        </p:spPr>
        <p:txBody>
          <a:bodyPr/>
          <a:lstStyle/>
          <a:p>
            <a:r>
              <a:rPr lang="en-US" dirty="0" smtClean="0"/>
              <a:t>Blink on Donations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8850" y="1590034"/>
            <a:ext cx="7655892" cy="194925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182880" tIns="50800" rIns="50800" bIns="50800" numCol="1" spcCol="38100" rtlCol="0" anchor="ctr">
            <a:spAutoFit/>
          </a:bodyPr>
          <a:lstStyle>
            <a:lvl1pPr algn="l" rtl="0" latinLnBrk="1" hangingPunct="0">
              <a:defRPr sz="200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rPr lang="en-US" dirty="0"/>
              <a:t>create table donors (</a:t>
            </a:r>
          </a:p>
          <a:p>
            <a:r>
              <a:rPr lang="en-US" dirty="0"/>
              <a:t>   id            </a:t>
            </a:r>
            <a:r>
              <a:rPr lang="en-US" dirty="0" err="1"/>
              <a:t>uuid</a:t>
            </a:r>
            <a:r>
              <a:rPr lang="en-US" dirty="0"/>
              <a:t> primary key default uuid_generate_v4(),</a:t>
            </a:r>
          </a:p>
          <a:p>
            <a:r>
              <a:rPr lang="en-US" dirty="0"/>
              <a:t>   </a:t>
            </a:r>
            <a:r>
              <a:rPr lang="en-US" dirty="0" err="1"/>
              <a:t>donate_time</a:t>
            </a:r>
            <a:r>
              <a:rPr lang="en-US" dirty="0"/>
              <a:t>   timestamp (6) with time zone default now(),</a:t>
            </a:r>
          </a:p>
          <a:p>
            <a:r>
              <a:rPr lang="en-US" dirty="0"/>
              <a:t>   </a:t>
            </a:r>
            <a:r>
              <a:rPr lang="en-US" dirty="0" err="1"/>
              <a:t>donor_name</a:t>
            </a:r>
            <a:r>
              <a:rPr lang="en-US" dirty="0"/>
              <a:t>    </a:t>
            </a:r>
            <a:r>
              <a:rPr lang="en-US" dirty="0" err="1"/>
              <a:t>varchar</a:t>
            </a:r>
            <a:r>
              <a:rPr lang="en-US" dirty="0"/>
              <a:t>,</a:t>
            </a:r>
          </a:p>
          <a:p>
            <a:r>
              <a:rPr lang="en-US" dirty="0"/>
              <a:t>   donation      numeric</a:t>
            </a:r>
          </a:p>
          <a:p>
            <a:r>
              <a:rPr lang="en-US" dirty="0"/>
              <a:t>);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88850" y="3789753"/>
            <a:ext cx="8769797" cy="379591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182880" tIns="50800" rIns="50800" bIns="50800" numCol="1" spcCol="38100" rtlCol="0" anchor="ctr">
            <a:spAutoFit/>
          </a:bodyPr>
          <a:lstStyle>
            <a:lvl1pPr algn="l" rtl="0" latinLnBrk="1" hangingPunct="0">
              <a:defRPr sz="200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rPr lang="en-US" dirty="0"/>
              <a:t>create or replace function </a:t>
            </a:r>
            <a:r>
              <a:rPr lang="en-US" dirty="0" err="1"/>
              <a:t>blink_a_light</a:t>
            </a:r>
            <a:r>
              <a:rPr lang="en-US" dirty="0"/>
              <a:t>() returns trigger as $</a:t>
            </a:r>
            <a:r>
              <a:rPr lang="en-US" dirty="0" err="1"/>
              <a:t>blink_it</a:t>
            </a:r>
            <a:r>
              <a:rPr lang="en-US" dirty="0"/>
              <a:t>$</a:t>
            </a:r>
          </a:p>
          <a:p>
            <a:r>
              <a:rPr lang="en-US" dirty="0"/>
              <a:t>    begin</a:t>
            </a:r>
          </a:p>
          <a:p>
            <a:r>
              <a:rPr lang="en-US" dirty="0"/>
              <a:t>        if </a:t>
            </a:r>
            <a:r>
              <a:rPr lang="en-US" dirty="0" err="1"/>
              <a:t>NEW.donation</a:t>
            </a:r>
            <a:r>
              <a:rPr lang="en-US" dirty="0"/>
              <a:t> &lt; 10.0 then</a:t>
            </a:r>
          </a:p>
          <a:p>
            <a:r>
              <a:rPr lang="en-US" dirty="0"/>
              <a:t>            -- blink one light once if we get a small donation</a:t>
            </a:r>
          </a:p>
          <a:p>
            <a:r>
              <a:rPr lang="en-US" dirty="0"/>
              <a:t>            update </a:t>
            </a:r>
            <a:r>
              <a:rPr lang="en-US" dirty="0" err="1"/>
              <a:t>mylights</a:t>
            </a:r>
            <a:r>
              <a:rPr lang="en-US" dirty="0"/>
              <a:t> set alert = 'select' where </a:t>
            </a:r>
            <a:r>
              <a:rPr lang="en-US" dirty="0" err="1"/>
              <a:t>light_id</a:t>
            </a:r>
            <a:r>
              <a:rPr lang="en-US" dirty="0"/>
              <a:t> = 1;</a:t>
            </a:r>
          </a:p>
          <a:p>
            <a:r>
              <a:rPr lang="en-US" dirty="0"/>
              <a:t>        else</a:t>
            </a:r>
          </a:p>
          <a:p>
            <a:r>
              <a:rPr lang="en-US" dirty="0"/>
              <a:t>            -- blink all the lights for 30 seconds if we get more then $10.</a:t>
            </a:r>
          </a:p>
          <a:p>
            <a:r>
              <a:rPr lang="en-US" dirty="0"/>
              <a:t>            update </a:t>
            </a:r>
            <a:r>
              <a:rPr lang="en-US" dirty="0" err="1"/>
              <a:t>mylights</a:t>
            </a:r>
            <a:r>
              <a:rPr lang="en-US" dirty="0"/>
              <a:t> set alert = '</a:t>
            </a:r>
            <a:r>
              <a:rPr lang="en-US" dirty="0" err="1"/>
              <a:t>lselect</a:t>
            </a:r>
            <a:r>
              <a:rPr lang="en-US" dirty="0"/>
              <a:t>';</a:t>
            </a:r>
          </a:p>
          <a:p>
            <a:r>
              <a:rPr lang="en-US" dirty="0"/>
              <a:t>        end if;</a:t>
            </a:r>
          </a:p>
          <a:p>
            <a:r>
              <a:rPr lang="en-US" dirty="0"/>
              <a:t>        return null;</a:t>
            </a:r>
          </a:p>
          <a:p>
            <a:r>
              <a:rPr lang="en-US" dirty="0"/>
              <a:t>    end;</a:t>
            </a:r>
          </a:p>
          <a:p>
            <a:r>
              <a:rPr lang="en-US" dirty="0"/>
              <a:t>$</a:t>
            </a:r>
            <a:r>
              <a:rPr lang="en-US" dirty="0" err="1"/>
              <a:t>blink_it</a:t>
            </a:r>
            <a:r>
              <a:rPr lang="en-US" dirty="0"/>
              <a:t>$ LANGUAGE </a:t>
            </a:r>
            <a:r>
              <a:rPr lang="en-US" dirty="0" err="1"/>
              <a:t>plpgsql</a:t>
            </a:r>
            <a:r>
              <a:rPr lang="en-US" dirty="0"/>
              <a:t>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88850" y="7798668"/>
            <a:ext cx="8769797" cy="10259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182880" tIns="50800" rIns="50800" bIns="50800" numCol="1" spcCol="38100" rtlCol="0" anchor="ctr">
            <a:spAutoFit/>
          </a:bodyPr>
          <a:lstStyle>
            <a:lvl1pPr algn="l" rtl="0" latinLnBrk="1" hangingPunct="0">
              <a:defRPr sz="200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</a:defRPr>
            </a:lvl1pPr>
          </a:lstStyle>
          <a:p>
            <a:r>
              <a:rPr lang="en-US" dirty="0"/>
              <a:t>create trigger </a:t>
            </a:r>
            <a:r>
              <a:rPr lang="en-US" dirty="0" err="1"/>
              <a:t>donation_received</a:t>
            </a:r>
            <a:endParaRPr lang="en-US" dirty="0"/>
          </a:p>
          <a:p>
            <a:r>
              <a:rPr lang="en-US" dirty="0"/>
              <a:t>AFTER insert on donors</a:t>
            </a:r>
          </a:p>
          <a:p>
            <a:r>
              <a:rPr lang="en-US" dirty="0"/>
              <a:t>    for each row execute procedure </a:t>
            </a:r>
            <a:r>
              <a:rPr lang="en-US" dirty="0" err="1"/>
              <a:t>blink_a_light</a:t>
            </a:r>
            <a:r>
              <a:rPr lang="en-US" dirty="0"/>
              <a:t>();</a:t>
            </a:r>
          </a:p>
        </p:txBody>
      </p:sp>
      <p:pic>
        <p:nvPicPr>
          <p:cNvPr id="7" name="Picture 6" descr="cats2.jpg"/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604" y="502531"/>
            <a:ext cx="5836171" cy="4377128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889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939492" y="2235200"/>
            <a:ext cx="14554201" cy="3916217"/>
          </a:xfrm>
        </p:spPr>
        <p:txBody>
          <a:bodyPr/>
          <a:lstStyle/>
          <a:p>
            <a:r>
              <a:rPr lang="en-US" smtClean="0"/>
              <a:t>Dustin Leggans</a:t>
            </a:r>
          </a:p>
          <a:p>
            <a:r>
              <a:rPr lang="en-US" smtClean="0">
                <a:sym typeface="Open Sans"/>
              </a:rPr>
              <a:t>Dave Wilson</a:t>
            </a:r>
          </a:p>
          <a:p>
            <a:r>
              <a:rPr lang="en-US" smtClean="0"/>
              <a:t>Jeff Casavant &amp; Brian Hoover</a:t>
            </a:r>
          </a:p>
          <a:p>
            <a:r>
              <a:rPr lang="en-US" smtClean="0">
                <a:sym typeface="Open Sans"/>
              </a:rPr>
              <a:t>The rest Of The gearDigital Team</a:t>
            </a:r>
          </a:p>
          <a:p>
            <a:r>
              <a:rPr lang="en-US" smtClean="0"/>
              <a:t>The PG Conf Organizers, Volunteers, and Attendees</a:t>
            </a:r>
          </a:p>
          <a:p>
            <a:r>
              <a:rPr lang="en-US" smtClean="0">
                <a:sym typeface="Open Sans"/>
              </a:rPr>
              <a:t>Catherine Saveson</a:t>
            </a:r>
          </a:p>
          <a:p>
            <a:r>
              <a:rPr lang="en-US" smtClean="0"/>
              <a:t>Liam &amp; Willow Otten</a:t>
            </a:r>
            <a:endParaRPr lang="en-US" smtClean="0">
              <a:sym typeface="Open Sans"/>
            </a:endParaRPr>
          </a:p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Just some of the people who made this possible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247016" y="6402635"/>
            <a:ext cx="1215697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These</a:t>
            </a:r>
            <a:r>
              <a:rPr kumimoji="0" lang="en-US" b="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slides can be found in the ‘extra’ directory of the rotten Philips Hue </a:t>
            </a:r>
            <a:r>
              <a:rPr kumimoji="0" lang="en-US" b="0" i="0" u="none" strike="noStrike" cap="none" spc="0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github</a:t>
            </a:r>
            <a:r>
              <a:rPr kumimoji="0" lang="en-US" b="0" i="0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 repo.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292183" y="7988938"/>
            <a:ext cx="338759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  <a:hlinkClick r:id="rId3"/>
              </a:rPr>
              <a:t>rotten@gearDigital.com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pic>
        <p:nvPicPr>
          <p:cNvPr id="14" name="Picture 13" descr="twitt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15" y="7988938"/>
            <a:ext cx="745067" cy="74506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478257" y="8123805"/>
            <a:ext cx="176140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@</a:t>
            </a:r>
            <a:r>
              <a:rPr kumimoji="0" lang="en-US" b="0" i="0" u="none" strike="noStrike" cap="none" spc="0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rick_otten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47017" y="6881100"/>
            <a:ext cx="8157352" cy="471924"/>
          </a:xfrm>
          <a:prstGeom prst="rect">
            <a:avLst/>
          </a:prstGeom>
          <a:noFill/>
          <a:ln w="44450" cap="flat">
            <a:solidFill>
              <a:srgbClr val="718674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https://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github.com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/rotten/hue-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multicorn</a:t>
            </a:r>
            <a:r>
              <a:rPr lang="en-US" dirty="0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-</a:t>
            </a:r>
            <a:r>
              <a:rPr lang="en-US" dirty="0" err="1">
                <a:solidFill>
                  <a:schemeClr val="tx1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5"/>
              </a:rPr>
              <a:t>postgresql-fdw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>
                <a:solidFill>
                  <a:srgbClr val="000000"/>
                </a:solidFill>
              </a:uFill>
              <a:latin typeface="+mn-lt"/>
              <a:sym typeface="Open Sans"/>
            </a:endParaRPr>
          </a:p>
        </p:txBody>
      </p:sp>
      <p:pic>
        <p:nvPicPr>
          <p:cNvPr id="17" name="Picture 16" descr="dog1.jpg"/>
          <p:cNvPicPr>
            <a:picLocks noChangeAspect="1"/>
          </p:cNvPicPr>
          <p:nvPr/>
        </p:nvPicPr>
        <p:blipFill rotWithShape="1"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79"/>
          <a:stretch/>
        </p:blipFill>
        <p:spPr>
          <a:xfrm>
            <a:off x="12292183" y="786015"/>
            <a:ext cx="3675693" cy="4054107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178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89317" y="4579321"/>
            <a:ext cx="2865777" cy="87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8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Foreign Data Wrappers</a:t>
            </a:r>
            <a:br>
              <a:rPr lang="en-US" smtClean="0"/>
            </a:br>
            <a:r>
              <a:rPr lang="en-US" smtClean="0"/>
              <a:t>Things</a:t>
            </a:r>
            <a:br>
              <a:rPr lang="en-US" smtClean="0"/>
            </a:br>
            <a:r>
              <a:rPr lang="en-US" smtClean="0"/>
              <a:t>Multicorn</a:t>
            </a:r>
            <a:br>
              <a:rPr lang="en-US" smtClean="0"/>
            </a:br>
            <a:r>
              <a:rPr lang="en-US" smtClean="0"/>
              <a:t>Philips Hue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14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9800" y="254000"/>
            <a:ext cx="14554200" cy="984536"/>
          </a:xfrm>
        </p:spPr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39492" y="1673549"/>
            <a:ext cx="14554201" cy="668623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Use Functions when: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Doing something unique that doesn’t fit in a table or involves a lot of calculations.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934956"/>
            <a:ext cx="14554200" cy="711200"/>
          </a:xfrm>
        </p:spPr>
        <p:txBody>
          <a:bodyPr/>
          <a:lstStyle/>
          <a:p>
            <a:r>
              <a:rPr lang="en-US" dirty="0" smtClean="0"/>
              <a:t>Rules of Thumb for when NOT to use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5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Foreign Data Wrappers</a:t>
            </a:r>
            <a:br>
              <a:rPr lang="en-US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47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SQL/MED SQL:2003</a:t>
            </a:r>
          </a:p>
          <a:p>
            <a:pPr marL="461962" lvl="2" indent="0">
              <a:buNone/>
            </a:pPr>
            <a:r>
              <a:rPr lang="en-US" sz="2000" i="1" dirty="0" smtClean="0"/>
              <a:t> ( ISO/IEC 9075-9:2003 )</a:t>
            </a:r>
          </a:p>
          <a:p>
            <a:r>
              <a:rPr lang="en-US" i="1" dirty="0" smtClean="0"/>
              <a:t>Basic </a:t>
            </a:r>
            <a:r>
              <a:rPr lang="en-US" i="1" smtClean="0"/>
              <a:t>SQL/MED </a:t>
            </a:r>
            <a:r>
              <a:rPr lang="en-US"/>
              <a:t>—</a:t>
            </a:r>
            <a:r>
              <a:rPr lang="en-US" i="1" smtClean="0"/>
              <a:t> </a:t>
            </a:r>
            <a:r>
              <a:rPr lang="en-US" i="1" dirty="0" smtClean="0"/>
              <a:t>PostgreSQL 8.4</a:t>
            </a:r>
          </a:p>
          <a:p>
            <a:pPr marL="231775" lvl="1" indent="0">
              <a:buNone/>
            </a:pPr>
            <a:r>
              <a:rPr lang="en-US" i="1" dirty="0"/>
              <a:t>  </a:t>
            </a:r>
            <a:r>
              <a:rPr lang="en-US" sz="2000" i="1" dirty="0" smtClean="0"/>
              <a:t>(July 2009)</a:t>
            </a:r>
          </a:p>
          <a:p>
            <a:r>
              <a:rPr lang="en-US" i="1" smtClean="0"/>
              <a:t>Select </a:t>
            </a:r>
            <a:r>
              <a:rPr lang="en-US"/>
              <a:t>—</a:t>
            </a:r>
            <a:r>
              <a:rPr lang="en-US" i="1" smtClean="0"/>
              <a:t> </a:t>
            </a:r>
            <a:r>
              <a:rPr lang="en-US" i="1" dirty="0" smtClean="0"/>
              <a:t>PostgreSQL 9.1</a:t>
            </a:r>
          </a:p>
          <a:p>
            <a:pPr marL="0" indent="0">
              <a:buNone/>
            </a:pPr>
            <a:r>
              <a:rPr lang="en-US" i="1" dirty="0"/>
              <a:t> </a:t>
            </a:r>
            <a:r>
              <a:rPr lang="en-US" i="1" dirty="0" smtClean="0"/>
              <a:t>  </a:t>
            </a:r>
            <a:r>
              <a:rPr lang="en-US" sz="2000" i="1" dirty="0" smtClean="0"/>
              <a:t> (September 2011)</a:t>
            </a:r>
          </a:p>
          <a:p>
            <a:r>
              <a:rPr lang="en-US" i="1" smtClean="0"/>
              <a:t>Writable </a:t>
            </a:r>
            <a:r>
              <a:rPr lang="en-US"/>
              <a:t>—</a:t>
            </a:r>
            <a:r>
              <a:rPr lang="en-US" i="1" smtClean="0"/>
              <a:t> </a:t>
            </a:r>
            <a:r>
              <a:rPr lang="en-US" i="1" dirty="0" smtClean="0"/>
              <a:t>PostgreSQL 9.3</a:t>
            </a:r>
          </a:p>
          <a:p>
            <a:pPr marL="0" indent="0">
              <a:buNone/>
            </a:pPr>
            <a:r>
              <a:rPr lang="en-US" i="1" dirty="0"/>
              <a:t> </a:t>
            </a:r>
            <a:r>
              <a:rPr lang="en-US" i="1" dirty="0" smtClean="0"/>
              <a:t>   </a:t>
            </a:r>
            <a:r>
              <a:rPr lang="en-US" sz="2000" i="1" dirty="0" smtClean="0"/>
              <a:t>(September 2013)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Share Data From One Database </a:t>
            </a:r>
            <a:r>
              <a:rPr lang="en-US" dirty="0"/>
              <a:t>I</a:t>
            </a:r>
            <a:r>
              <a:rPr lang="en-US" dirty="0" smtClean="0"/>
              <a:t>nto Another – Without having to actually copy the data!</a:t>
            </a:r>
            <a:endParaRPr lang="en-US" dirty="0"/>
          </a:p>
        </p:txBody>
      </p:sp>
      <p:pic>
        <p:nvPicPr>
          <p:cNvPr id="9" name="Picture 8" descr="Basic FDW - ERD(2)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6" t="19521" r="30575" b="51947"/>
          <a:stretch/>
        </p:blipFill>
        <p:spPr>
          <a:xfrm>
            <a:off x="5954955" y="2428583"/>
            <a:ext cx="8423070" cy="485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2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39801" y="2642583"/>
            <a:ext cx="2697906" cy="5242381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>
                    <a:lumMod val="75000"/>
                  </a:schemeClr>
                </a:solidFill>
              </a:rPr>
              <a:t>SQL DATABASES</a:t>
            </a:r>
          </a:p>
          <a:p>
            <a:r>
              <a:rPr lang="en-US" dirty="0" smtClean="0"/>
              <a:t>PostgreSQL</a:t>
            </a:r>
          </a:p>
          <a:p>
            <a:r>
              <a:rPr lang="en-US" dirty="0" smtClean="0"/>
              <a:t>Oracle</a:t>
            </a:r>
          </a:p>
          <a:p>
            <a:r>
              <a:rPr lang="en-US" dirty="0" smtClean="0"/>
              <a:t>MySQL</a:t>
            </a:r>
          </a:p>
          <a:p>
            <a:r>
              <a:rPr lang="en-US" dirty="0" smtClean="0"/>
              <a:t>Informix</a:t>
            </a:r>
          </a:p>
          <a:p>
            <a:r>
              <a:rPr lang="en-US" dirty="0" smtClean="0"/>
              <a:t>Firebird</a:t>
            </a:r>
          </a:p>
          <a:p>
            <a:r>
              <a:rPr lang="en-US" dirty="0" smtClean="0"/>
              <a:t>SQLite</a:t>
            </a:r>
          </a:p>
          <a:p>
            <a:r>
              <a:rPr lang="en-US" dirty="0" smtClean="0"/>
              <a:t>ODBC</a:t>
            </a:r>
          </a:p>
          <a:p>
            <a:r>
              <a:rPr lang="en-US" dirty="0" smtClean="0"/>
              <a:t>JDBC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Supports Many Databases</a:t>
            </a:r>
            <a:endParaRPr lang="en-US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7536547" y="2642583"/>
            <a:ext cx="3311057" cy="524238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365759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597534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827721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10483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1280160" indent="-36576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indent="0">
              <a:buNone/>
            </a:pPr>
            <a:r>
              <a:rPr lang="en-US" b="1" dirty="0" smtClean="0">
                <a:solidFill>
                  <a:srgbClr val="464646"/>
                </a:solidFill>
              </a:rPr>
              <a:t>Connectors</a:t>
            </a:r>
          </a:p>
          <a:p>
            <a:r>
              <a:rPr lang="en-US" dirty="0" smtClean="0"/>
              <a:t>ODBC</a:t>
            </a:r>
          </a:p>
          <a:p>
            <a:r>
              <a:rPr lang="en-US" dirty="0" smtClean="0"/>
              <a:t>JDBC</a:t>
            </a:r>
          </a:p>
          <a:p>
            <a:r>
              <a:rPr lang="en-US" dirty="0" err="1" smtClean="0"/>
              <a:t>SQLAlchemy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4066745" y="2642583"/>
            <a:ext cx="2973471" cy="5242381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365759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597534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827721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10483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1280160" indent="-36576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indent="0">
              <a:buNone/>
            </a:pPr>
            <a:r>
              <a:rPr lang="en-US" b="1" dirty="0" err="1" smtClean="0">
                <a:solidFill>
                  <a:srgbClr val="464646"/>
                </a:solidFill>
              </a:rPr>
              <a:t>NoSQL</a:t>
            </a:r>
            <a:r>
              <a:rPr lang="en-US" b="1" dirty="0" smtClean="0">
                <a:solidFill>
                  <a:srgbClr val="464646"/>
                </a:solidFill>
              </a:rPr>
              <a:t> Databases</a:t>
            </a:r>
          </a:p>
          <a:p>
            <a:r>
              <a:rPr lang="en-US" dirty="0" smtClean="0"/>
              <a:t>Tycoon</a:t>
            </a:r>
          </a:p>
          <a:p>
            <a:r>
              <a:rPr lang="en-US" dirty="0" smtClean="0"/>
              <a:t>Hadoop</a:t>
            </a:r>
          </a:p>
          <a:p>
            <a:r>
              <a:rPr lang="en-US" dirty="0" smtClean="0"/>
              <a:t>Hive</a:t>
            </a:r>
          </a:p>
          <a:p>
            <a:r>
              <a:rPr lang="en-US" dirty="0" err="1"/>
              <a:t>MonetDB</a:t>
            </a:r>
            <a:endParaRPr lang="en-US" dirty="0"/>
          </a:p>
          <a:p>
            <a:r>
              <a:rPr lang="en-US" dirty="0" err="1"/>
              <a:t>CouchDB</a:t>
            </a:r>
            <a:endParaRPr lang="en-US" dirty="0"/>
          </a:p>
          <a:p>
            <a:r>
              <a:rPr lang="en-US" dirty="0" err="1"/>
              <a:t>MongoDB</a:t>
            </a:r>
            <a:endParaRPr lang="en-US" dirty="0"/>
          </a:p>
          <a:p>
            <a:r>
              <a:rPr lang="en-US" dirty="0"/>
              <a:t>Neo4j</a:t>
            </a:r>
          </a:p>
          <a:p>
            <a:r>
              <a:rPr lang="en-US" dirty="0" err="1" smtClean="0"/>
              <a:t>Redis</a:t>
            </a:r>
            <a:endParaRPr lang="en-US" dirty="0" smtClean="0"/>
          </a:p>
          <a:p>
            <a:r>
              <a:rPr lang="en-US" dirty="0" smtClean="0"/>
              <a:t>RethinkDB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 Placeholder 7"/>
          <p:cNvSpPr txBox="1">
            <a:spLocks/>
          </p:cNvSpPr>
          <p:nvPr/>
        </p:nvSpPr>
        <p:spPr>
          <a:xfrm>
            <a:off x="939800" y="8094045"/>
            <a:ext cx="7371468" cy="711200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0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Tx/>
              <a:buNone/>
              <a:defRPr sz="2400" i="1">
                <a:solidFill>
                  <a:srgbClr val="FF0000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231775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461962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682625" indent="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914400" indent="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None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r>
              <a:rPr lang="en-US" dirty="0" smtClean="0"/>
              <a:t>And more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6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39799" y="2642583"/>
            <a:ext cx="10114437" cy="4889586"/>
          </a:xfrm>
        </p:spPr>
        <p:txBody>
          <a:bodyPr/>
          <a:lstStyle/>
          <a:p>
            <a:r>
              <a:rPr lang="en-US" dirty="0" smtClean="0"/>
              <a:t>SAP (via “</a:t>
            </a:r>
            <a:r>
              <a:rPr lang="en-US" dirty="0" err="1" smtClean="0"/>
              <a:t>VirtDB</a:t>
            </a:r>
            <a:r>
              <a:rPr lang="en-US" dirty="0" smtClean="0"/>
              <a:t>”)</a:t>
            </a:r>
          </a:p>
          <a:p>
            <a:r>
              <a:rPr lang="en-US" dirty="0" err="1" smtClean="0"/>
              <a:t>CitusData</a:t>
            </a:r>
            <a:r>
              <a:rPr lang="en-US" dirty="0" smtClean="0"/>
              <a:t> Columnar Store</a:t>
            </a:r>
          </a:p>
          <a:p>
            <a:r>
              <a:rPr lang="en-US" dirty="0" smtClean="0"/>
              <a:t>CSV</a:t>
            </a:r>
          </a:p>
          <a:p>
            <a:r>
              <a:rPr lang="en-US" dirty="0" smtClean="0"/>
              <a:t>LDAP</a:t>
            </a:r>
          </a:p>
          <a:p>
            <a:r>
              <a:rPr lang="en-US" dirty="0" smtClean="0"/>
              <a:t>JSON</a:t>
            </a:r>
          </a:p>
          <a:p>
            <a:r>
              <a:rPr lang="en-US" dirty="0" smtClean="0"/>
              <a:t>S3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smtClean="0"/>
              <a:t>Web Pages (“</a:t>
            </a:r>
            <a:r>
              <a:rPr lang="en-US" dirty="0" err="1" smtClean="0"/>
              <a:t>www_fdw</a:t>
            </a:r>
            <a:r>
              <a:rPr lang="en-US" dirty="0" smtClean="0"/>
              <a:t>”)</a:t>
            </a:r>
          </a:p>
          <a:p>
            <a:r>
              <a:rPr lang="en-US" dirty="0" smtClean="0"/>
              <a:t>Files and File systems (several implementations)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Supports “other” data sources too</a:t>
            </a:r>
            <a:endParaRPr lang="en-US" dirty="0"/>
          </a:p>
        </p:txBody>
      </p:sp>
      <p:sp>
        <p:nvSpPr>
          <p:cNvPr id="9" name="Text Placeholder 4"/>
          <p:cNvSpPr txBox="1">
            <a:spLocks/>
          </p:cNvSpPr>
          <p:nvPr/>
        </p:nvSpPr>
        <p:spPr>
          <a:xfrm>
            <a:off x="6701215" y="2642583"/>
            <a:ext cx="4739768" cy="4889586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/>
          <a:lstStyle>
            <a:lvl1pPr marL="365759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1pPr>
            <a:lvl2pPr marL="597534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2pPr>
            <a:lvl3pPr marL="827721" indent="-365759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3pPr>
            <a:lvl4pPr marL="10483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4pPr>
            <a:lvl5pPr marL="1280160" indent="-365760" defTabSz="121920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5pPr>
            <a:lvl6pPr marL="151193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6pPr>
            <a:lvl7pPr marL="174371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7pPr>
            <a:lvl8pPr marL="1975485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8pPr>
            <a:lvl9pPr marL="2207260" indent="-365760" defTabSz="121920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 sz="2400"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r>
              <a:rPr lang="en-US" dirty="0" smtClean="0"/>
              <a:t>IMAP</a:t>
            </a:r>
          </a:p>
          <a:p>
            <a:r>
              <a:rPr lang="en-US" dirty="0" smtClean="0"/>
              <a:t>Google</a:t>
            </a:r>
          </a:p>
          <a:p>
            <a:r>
              <a:rPr lang="en-US" dirty="0" err="1"/>
              <a:t>g</a:t>
            </a:r>
            <a:r>
              <a:rPr lang="en-US" dirty="0" err="1" smtClean="0"/>
              <a:t>it</a:t>
            </a:r>
            <a:endParaRPr lang="en-US" dirty="0" smtClean="0"/>
          </a:p>
          <a:p>
            <a:r>
              <a:rPr lang="en-US" dirty="0" smtClean="0"/>
              <a:t>XML</a:t>
            </a:r>
          </a:p>
          <a:p>
            <a:r>
              <a:rPr lang="en-US" dirty="0" smtClean="0"/>
              <a:t>RSS</a:t>
            </a:r>
          </a:p>
          <a:p>
            <a:r>
              <a:rPr lang="en-US" dirty="0" smtClean="0"/>
              <a:t>“Black Hole”  (/</a:t>
            </a:r>
            <a:r>
              <a:rPr lang="en-US" dirty="0" err="1" smtClean="0"/>
              <a:t>dev</a:t>
            </a:r>
            <a:r>
              <a:rPr lang="en-US" dirty="0" smtClean="0"/>
              <a:t>/null)</a:t>
            </a:r>
          </a:p>
          <a:p>
            <a:pPr marL="0" indent="0">
              <a:buFont typeface="Wingdings"/>
              <a:buNone/>
            </a:pP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24213" y="7716835"/>
            <a:ext cx="811001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 rtl="0" latinLnBrk="1" hangingPunct="0"/>
            <a:r>
              <a:rPr lang="en-US" dirty="0">
                <a:solidFill>
                  <a:srgbClr val="3366FF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https://wiki.postgresql.org/wiki/</a:t>
            </a:r>
            <a:r>
              <a:rPr lang="en-US" dirty="0" smtClean="0">
                <a:solidFill>
                  <a:srgbClr val="3366FF"/>
                </a:solidFill>
                <a:uFill>
                  <a:solidFill>
                    <a:srgbClr val="000000"/>
                  </a:solidFill>
                </a:uFill>
                <a:latin typeface="+mn-lt"/>
                <a:hlinkClick r:id="rId3"/>
              </a:rPr>
              <a:t>Foreign_data_wrapper</a:t>
            </a:r>
            <a:endParaRPr lang="en-US" dirty="0" smtClean="0">
              <a:solidFill>
                <a:srgbClr val="3366FF"/>
              </a:solidFill>
              <a:uFill>
                <a:solidFill>
                  <a:srgbClr val="000000"/>
                </a:solidFill>
              </a:u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88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9800" y="254000"/>
            <a:ext cx="14554200" cy="980782"/>
          </a:xfrm>
        </p:spPr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939800" y="1777268"/>
            <a:ext cx="14254480" cy="7027977"/>
          </a:xfrm>
        </p:spPr>
        <p:txBody>
          <a:bodyPr/>
          <a:lstStyle/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Set up a user on the foreign database with the relevant access permissions.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Install the extension on the local database: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>
                <a:solidFill>
                  <a:srgbClr val="5F0060"/>
                </a:solidFill>
                <a:latin typeface="Lucida Console"/>
                <a:cs typeface="Lucida Console"/>
              </a:rPr>
              <a:t>create extension </a:t>
            </a:r>
            <a:r>
              <a:rPr lang="en-US" sz="1800" b="1" dirty="0" err="1">
                <a:solidFill>
                  <a:srgbClr val="5F0060"/>
                </a:solidFill>
                <a:latin typeface="Lucida Console"/>
                <a:cs typeface="Lucida Console"/>
              </a:rPr>
              <a:t>postgres_fdw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;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Create a “server” (on the local database):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>
                <a:solidFill>
                  <a:srgbClr val="5F0060"/>
                </a:solidFill>
                <a:latin typeface="Lucida Console"/>
                <a:cs typeface="Lucida Console"/>
              </a:rPr>
              <a:t>c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reate server </a:t>
            </a:r>
            <a:r>
              <a:rPr lang="en-US" sz="1800" b="1" dirty="0" err="1" smtClean="0">
                <a:solidFill>
                  <a:schemeClr val="accent5">
                    <a:lumMod val="90000"/>
                    <a:lumOff val="10000"/>
                  </a:schemeClr>
                </a:solidFill>
                <a:latin typeface="Lucida Console"/>
                <a:cs typeface="Lucida Console"/>
              </a:rPr>
              <a:t>OtherDBServer</a:t>
            </a:r>
            <a:r>
              <a:rPr lang="en-US" sz="1800" b="1" dirty="0" smtClean="0">
                <a:solidFill>
                  <a:schemeClr val="accent5">
                    <a:lumMod val="90000"/>
                    <a:lumOff val="10000"/>
                  </a:schemeClr>
                </a:solidFill>
                <a:latin typeface="Lucida Console"/>
                <a:cs typeface="Lucida Console"/>
              </a:rPr>
              <a:t> 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foreign data wrapper </a:t>
            </a:r>
            <a:r>
              <a:rPr lang="en-US" sz="1800" b="1" dirty="0" err="1" smtClean="0">
                <a:solidFill>
                  <a:srgbClr val="5F0060"/>
                </a:solidFill>
                <a:latin typeface="Lucida Console"/>
                <a:cs typeface="Lucida Console"/>
              </a:rPr>
              <a:t>postgres_fdw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 options (host ‘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otherdbhost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’, </a:t>
            </a:r>
            <a:r>
              <a:rPr lang="en-US" sz="1800" b="1" dirty="0" err="1" smtClean="0">
                <a:solidFill>
                  <a:srgbClr val="5F0060"/>
                </a:solidFill>
                <a:latin typeface="Lucida Console"/>
                <a:cs typeface="Lucida Console"/>
              </a:rPr>
              <a:t>dbname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 ‘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otherdb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’);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Create a “user mapping”: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>
                <a:solidFill>
                  <a:srgbClr val="5F0060"/>
                </a:solidFill>
                <a:latin typeface="Lucida Console"/>
                <a:cs typeface="Lucida Console"/>
              </a:rPr>
              <a:t>c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reate user mapping for public server 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OtherDBServer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 options (user ‘</a:t>
            </a:r>
            <a:r>
              <a:rPr lang="en-US" sz="1800" b="1" dirty="0" smtClean="0">
                <a:solidFill>
                  <a:srgbClr val="880089"/>
                </a:solidFill>
                <a:latin typeface="Lucida Console"/>
                <a:cs typeface="Lucida Console"/>
              </a:rPr>
              <a:t>somebody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’, password ‘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secretstuff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’);</a:t>
            </a:r>
          </a:p>
          <a:p>
            <a:pPr marL="457200" indent="-457200">
              <a:lnSpc>
                <a:spcPct val="140000"/>
              </a:lnSpc>
              <a:buFont typeface="+mj-lt"/>
              <a:buAutoNum type="arabicPeriod"/>
            </a:pPr>
            <a:r>
              <a:rPr lang="en-US" dirty="0" smtClean="0"/>
              <a:t>Create each Foreign Table: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>
                <a:solidFill>
                  <a:srgbClr val="5F0060"/>
                </a:solidFill>
                <a:latin typeface="Lucida Console"/>
                <a:cs typeface="Lucida Console"/>
              </a:rPr>
              <a:t>c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reate </a:t>
            </a: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foreign 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table </a:t>
            </a:r>
            <a:r>
              <a:rPr lang="en-US" sz="1800" b="1" dirty="0" err="1" smtClean="0">
                <a:solidFill>
                  <a:srgbClr val="5F0060"/>
                </a:solidFill>
                <a:latin typeface="Lucida Console"/>
                <a:cs typeface="Lucida Console"/>
              </a:rPr>
              <a:t>myschema.mytable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 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( </a:t>
            </a:r>
            <a:r>
              <a:rPr lang="en-US" sz="1800" b="1" i="1" dirty="0" smtClean="0">
                <a:solidFill>
                  <a:srgbClr val="5F0060"/>
                </a:solidFill>
                <a:latin typeface="Lucida Console"/>
                <a:cs typeface="Lucida Console"/>
              </a:rPr>
              <a:t>…columns… </a:t>
            </a:r>
            <a:r>
              <a:rPr lang="en-US" sz="1800" b="1" dirty="0" smtClean="0">
                <a:solidFill>
                  <a:srgbClr val="5F0060"/>
                </a:solidFill>
                <a:latin typeface="Lucida Console"/>
                <a:cs typeface="Lucida Console"/>
              </a:rPr>
              <a:t>)</a:t>
            </a:r>
          </a:p>
          <a:p>
            <a:pPr marL="682626" lvl="3" indent="0">
              <a:lnSpc>
                <a:spcPct val="140000"/>
              </a:lnSpc>
              <a:buNone/>
            </a:pP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server 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OtherDBServer</a:t>
            </a:r>
            <a:r>
              <a:rPr lang="en-US" sz="1800" b="1" dirty="0" smtClean="0">
                <a:solidFill>
                  <a:srgbClr val="880089"/>
                </a:solidFill>
                <a:latin typeface="Lucida Console"/>
                <a:cs typeface="Lucida Console"/>
              </a:rPr>
              <a:t> </a:t>
            </a: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options (</a:t>
            </a:r>
            <a:r>
              <a:rPr lang="en-US" sz="1800" b="1" dirty="0" err="1" smtClean="0">
                <a:solidFill>
                  <a:srgbClr val="800000"/>
                </a:solidFill>
                <a:latin typeface="Lucida Console"/>
                <a:cs typeface="Lucida Console"/>
              </a:rPr>
              <a:t>schema_name</a:t>
            </a: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 ‘</a:t>
            </a:r>
            <a:r>
              <a:rPr lang="en-US" sz="1800" b="1" dirty="0" err="1" smtClean="0">
                <a:solidFill>
                  <a:srgbClr val="880089"/>
                </a:solidFill>
                <a:latin typeface="Lucida Console"/>
                <a:cs typeface="Lucida Console"/>
              </a:rPr>
              <a:t>otherschema</a:t>
            </a: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’, </a:t>
            </a:r>
            <a:r>
              <a:rPr lang="en-US" sz="1800" b="1" dirty="0" err="1" smtClean="0">
                <a:solidFill>
                  <a:srgbClr val="800000"/>
                </a:solidFill>
                <a:latin typeface="Lucida Console"/>
                <a:cs typeface="Lucida Console"/>
              </a:rPr>
              <a:t>table_name</a:t>
            </a:r>
            <a:r>
              <a:rPr lang="en-US" sz="1800" b="1" dirty="0" smtClean="0">
                <a:solidFill>
                  <a:srgbClr val="800000"/>
                </a:solidFill>
                <a:latin typeface="Lucida Console"/>
                <a:cs typeface="Lucida Console"/>
              </a:rPr>
              <a:t> ‘</a:t>
            </a:r>
            <a:r>
              <a:rPr lang="en-US" sz="1800" b="1" err="1" smtClean="0">
                <a:solidFill>
                  <a:srgbClr val="880089"/>
                </a:solidFill>
                <a:latin typeface="Lucida Console"/>
                <a:cs typeface="Lucida Console"/>
              </a:rPr>
              <a:t>othertable</a:t>
            </a:r>
            <a:r>
              <a:rPr lang="en-US" sz="1800" b="1" smtClean="0">
                <a:solidFill>
                  <a:srgbClr val="800000"/>
                </a:solidFill>
                <a:latin typeface="Lucida Console"/>
                <a:cs typeface="Lucida Console"/>
              </a:rPr>
              <a:t>’)</a:t>
            </a:r>
            <a:r>
              <a:rPr lang="en-US" sz="1800" b="1" smtClean="0">
                <a:solidFill>
                  <a:srgbClr val="5F0060"/>
                </a:solidFill>
                <a:latin typeface="Lucida Console"/>
                <a:cs typeface="Lucida Console"/>
              </a:rPr>
              <a:t>;</a:t>
            </a:r>
            <a:endParaRPr lang="en-US" sz="1800" b="1" dirty="0" smtClean="0">
              <a:solidFill>
                <a:srgbClr val="5F0060"/>
              </a:solidFill>
              <a:latin typeface="Lucida Console"/>
              <a:cs typeface="Lucida Console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492" y="974628"/>
            <a:ext cx="14554200" cy="711200"/>
          </a:xfrm>
        </p:spPr>
        <p:txBody>
          <a:bodyPr/>
          <a:lstStyle/>
          <a:p>
            <a:r>
              <a:rPr lang="en-US" smtClean="0"/>
              <a:t>How to use </a:t>
            </a:r>
            <a:r>
              <a:rPr lang="en-US" dirty="0" smtClean="0"/>
              <a:t>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2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39800" y="254000"/>
            <a:ext cx="14554200" cy="984536"/>
          </a:xfrm>
        </p:spPr>
        <p:txBody>
          <a:bodyPr/>
          <a:lstStyle/>
          <a:p>
            <a:r>
              <a:rPr lang="en-US" dirty="0" smtClean="0"/>
              <a:t>Foreign Data Wrappers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3088043" y="3787113"/>
            <a:ext cx="4825935" cy="5048329"/>
          </a:xfr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marL="0" indent="0">
              <a:buNone/>
            </a:pPr>
            <a:r>
              <a:rPr lang="en-US" sz="2000" dirty="0"/>
              <a:t>things-# </a:t>
            </a:r>
            <a:r>
              <a:rPr lang="en-US" b="1" dirty="0"/>
              <a:t>\</a:t>
            </a:r>
            <a:r>
              <a:rPr lang="en-US" b="1" dirty="0" err="1"/>
              <a:t>det</a:t>
            </a:r>
            <a:endParaRPr lang="en-US" b="1" dirty="0"/>
          </a:p>
          <a:p>
            <a:pPr marL="0" indent="0">
              <a:buNone/>
            </a:pPr>
            <a:r>
              <a:rPr lang="en-US" sz="2000" dirty="0" smtClean="0"/>
              <a:t>List </a:t>
            </a:r>
            <a:r>
              <a:rPr lang="en-US" sz="2000" dirty="0"/>
              <a:t>of foreign tables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2000" dirty="0" smtClean="0"/>
              <a:t>things</a:t>
            </a:r>
            <a:r>
              <a:rPr lang="en-US" sz="2000" dirty="0"/>
              <a:t>-# </a:t>
            </a:r>
            <a:r>
              <a:rPr lang="en-US" b="1" dirty="0"/>
              <a:t>\dew</a:t>
            </a:r>
          </a:p>
          <a:p>
            <a:pPr marL="0" indent="0">
              <a:buNone/>
            </a:pPr>
            <a:r>
              <a:rPr lang="en-US" sz="2000" dirty="0" smtClean="0"/>
              <a:t>List </a:t>
            </a:r>
            <a:r>
              <a:rPr lang="en-US" sz="2000" dirty="0"/>
              <a:t>of foreign-data wrappers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2000" dirty="0" smtClean="0"/>
              <a:t>things</a:t>
            </a:r>
            <a:r>
              <a:rPr lang="en-US" sz="2000" dirty="0"/>
              <a:t>-# </a:t>
            </a:r>
            <a:r>
              <a:rPr lang="en-US" b="1" dirty="0"/>
              <a:t>\des</a:t>
            </a:r>
          </a:p>
          <a:p>
            <a:pPr marL="0" indent="0">
              <a:buNone/>
            </a:pPr>
            <a:r>
              <a:rPr lang="en-US" sz="2000" dirty="0" smtClean="0"/>
              <a:t>List </a:t>
            </a:r>
            <a:r>
              <a:rPr lang="en-US" sz="2000" dirty="0"/>
              <a:t>of foreign servers</a:t>
            </a:r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2000" dirty="0" smtClean="0"/>
              <a:t>things-# </a:t>
            </a:r>
            <a:r>
              <a:rPr lang="en-US" b="1" dirty="0" smtClean="0"/>
              <a:t>\</a:t>
            </a:r>
            <a:r>
              <a:rPr lang="en-US" b="1" dirty="0" err="1" smtClean="0"/>
              <a:t>deu</a:t>
            </a:r>
            <a:endParaRPr lang="en-US" b="1" dirty="0" smtClean="0"/>
          </a:p>
          <a:p>
            <a:pPr marL="0" indent="0">
              <a:buNone/>
            </a:pPr>
            <a:r>
              <a:rPr lang="en-US" sz="2000" dirty="0" smtClean="0"/>
              <a:t>List </a:t>
            </a:r>
            <a:r>
              <a:rPr lang="en-US" sz="2000" dirty="0"/>
              <a:t>of user </a:t>
            </a:r>
            <a:r>
              <a:rPr lang="en-US" sz="2000" dirty="0" smtClean="0"/>
              <a:t>mappings</a:t>
            </a:r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B08C2786-D3C6-A741-908B-9F349F99BB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939800" y="934956"/>
            <a:ext cx="14554200" cy="711200"/>
          </a:xfrm>
        </p:spPr>
        <p:txBody>
          <a:bodyPr/>
          <a:lstStyle/>
          <a:p>
            <a:r>
              <a:rPr lang="en-US" dirty="0" smtClean="0"/>
              <a:t>Almost like real tables … except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39800" y="2416286"/>
            <a:ext cx="5758628" cy="622735"/>
          </a:xfrm>
          <a:prstGeom prst="rect">
            <a:avLst/>
          </a:prstGeom>
          <a:ln w="12700">
            <a:round/>
          </a:ln>
        </p:spPr>
        <p:txBody>
          <a:bodyPr lIns="38100" tIns="38100" rIns="38100" bIns="38100"/>
          <a:lstStyle>
            <a:lvl1pPr marL="365759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1pPr>
            <a:lvl2pPr marL="597534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2pPr>
            <a:lvl3pPr marL="827721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3pPr>
            <a:lvl4pPr marL="10483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4pPr>
            <a:lvl5pPr marL="1280160" indent="-36576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5pPr>
            <a:lvl6pPr marL="151193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6pPr>
            <a:lvl7pPr marL="174371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7pPr>
            <a:lvl8pPr marL="19754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8pPr>
            <a:lvl9pPr marL="220726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Most graphical clients can’t see them!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95013" y="3196085"/>
            <a:ext cx="454852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19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Open Sans"/>
                <a:cs typeface="Open Sans"/>
                <a:sym typeface="Open Sans"/>
              </a:rPr>
              <a:t>Use Views or the command line: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39800" y="1810475"/>
            <a:ext cx="6167394" cy="622735"/>
          </a:xfrm>
          <a:prstGeom prst="rect">
            <a:avLst/>
          </a:prstGeom>
          <a:ln w="12700">
            <a:round/>
          </a:ln>
        </p:spPr>
        <p:txBody>
          <a:bodyPr lIns="38100" tIns="38100" rIns="38100" bIns="38100"/>
          <a:lstStyle>
            <a:lvl1pPr marL="365759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109999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1pPr>
            <a:lvl2pPr marL="597534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–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2pPr>
            <a:lvl3pPr marL="827721" indent="-365759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Arial"/>
              <a:buChar char="•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3pPr>
            <a:lvl4pPr marL="10483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Calibri"/>
              <a:buChar char="›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4pPr>
            <a:lvl5pPr marL="1280160" indent="-365760" eaLnBrk="1" hangingPunct="1">
              <a:lnSpc>
                <a:spcPct val="100000"/>
              </a:lnSpc>
              <a:spcBef>
                <a:spcPts val="600"/>
              </a:spcBef>
              <a:buClr>
                <a:srgbClr val="F1492F"/>
              </a:buClr>
              <a:buSzPct val="90000"/>
              <a:buFontTx/>
              <a:buChar char="»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5pPr>
            <a:lvl6pPr marL="151193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6pPr>
            <a:lvl7pPr marL="174371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7pPr>
            <a:lvl8pPr marL="1975485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8pPr>
            <a:lvl9pPr marL="2207260" indent="-365760" eaLnBrk="1" hangingPunct="1">
              <a:lnSpc>
                <a:spcPct val="120000"/>
              </a:lnSpc>
              <a:spcBef>
                <a:spcPts val="600"/>
              </a:spcBef>
              <a:buClr>
                <a:srgbClr val="F14D3A"/>
              </a:buClr>
              <a:buSzPct val="90000"/>
              <a:buFont typeface="Wingdings"/>
              <a:buChar char=""/>
              <a:defRPr>
                <a:solidFill>
                  <a:srgbClr val="5E5E5E"/>
                </a:solidFill>
                <a:uFill>
                  <a:solidFill>
                    <a:srgbClr val="5E5E5E"/>
                  </a:solidFill>
                </a:u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Can’t put indices or constraints </a:t>
            </a:r>
            <a:r>
              <a:rPr lang="en-US"/>
              <a:t>on </a:t>
            </a:r>
            <a:r>
              <a:rPr lang="en-US" smtClean="0"/>
              <a:t>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3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nimBg="1"/>
      <p:bldP spid="4" grpId="0" animBg="1"/>
      <p:bldP spid="6" grpId="0"/>
    </p:bldLst>
  </p:timing>
</p:sld>
</file>

<file path=ppt/theme/theme1.xml><?xml version="1.0" encoding="utf-8"?>
<a:theme xmlns:a="http://schemas.openxmlformats.org/drawingml/2006/main" name="2014 Wilson PPT template_Widescreen_110714">
  <a:themeElements>
    <a:clrScheme name="Wilson widescreen template_2014">
      <a:dk1>
        <a:srgbClr val="5E5E5E"/>
      </a:dk1>
      <a:lt1>
        <a:sysClr val="window" lastClr="FFFFFF"/>
      </a:lt1>
      <a:dk2>
        <a:srgbClr val="B3B3B3"/>
      </a:dk2>
      <a:lt2>
        <a:srgbClr val="EB3124"/>
      </a:lt2>
      <a:accent1>
        <a:srgbClr val="F8982F"/>
      </a:accent1>
      <a:accent2>
        <a:srgbClr val="686868"/>
      </a:accent2>
      <a:accent3>
        <a:srgbClr val="0C0C0C"/>
      </a:accent3>
      <a:accent4>
        <a:srgbClr val="31859B"/>
      </a:accent4>
      <a:accent5>
        <a:srgbClr val="5F0060"/>
      </a:accent5>
      <a:accent6>
        <a:srgbClr val="6565FF"/>
      </a:accent6>
      <a:hlink>
        <a:srgbClr val="0000FF"/>
      </a:hlink>
      <a:folHlink>
        <a:srgbClr val="800080"/>
      </a:folHlink>
    </a:clrScheme>
    <a:fontScheme name="White">
      <a:majorFont>
        <a:latin typeface="Trebuchet MS Bold"/>
        <a:ea typeface="Trebuchet MS Bold"/>
        <a:cs typeface="Trebuchet MS Bold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 cap="flat">
          <a:solidFill>
            <a:srgbClr val="B3B3B3"/>
          </a:solidFill>
          <a:prstDash val="solid"/>
          <a:miter lim="400000"/>
        </a:ln>
        <a:effectLst/>
      </a:spPr>
      <a:bodyPr rot="0" spcFirstLastPara="1" vertOverflow="overflow" horzOverflow="overflow" vert="horz" wrap="square" lIns="38100" tIns="38100" rIns="38100" bIns="38100" numCol="1" spcCol="38100" rtlCol="0" anchor="t">
        <a:spAutoFit/>
      </a:bodyPr>
      <a:lstStyle>
        <a:defPPr marL="0" marR="0" indent="0" algn="l" defTabSz="1219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Open Sans"/>
            <a:ea typeface="Open Sans"/>
            <a:cs typeface="Open Sans"/>
            <a:sym typeface="Open Sans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9525" cap="flat">
          <a:solidFill>
            <a:schemeClr val="tx2">
              <a:lumMod val="60000"/>
              <a:lumOff val="40000"/>
            </a:schemeClr>
          </a:solidFill>
          <a:prstDash val="solid"/>
          <a:miter lim="400000"/>
        </a:ln>
        <a:effectLst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l" defTabSz="1219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b="0" i="0" u="none" strike="noStrike" cap="none" spc="0" normalizeH="0" baseline="0" smtClean="0">
            <a:ln>
              <a:noFill/>
            </a:ln>
            <a:solidFill>
              <a:schemeClr val="tx1"/>
            </a:solidFill>
            <a:effectLst/>
            <a:uFill>
              <a:solidFill>
                <a:srgbClr val="000000"/>
              </a:solidFill>
            </a:uFill>
            <a:latin typeface="+mn-lt"/>
            <a:ea typeface="Open Sans"/>
            <a:cs typeface="Open Sans"/>
            <a:sym typeface="Open Sans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 Bold"/>
        <a:ea typeface="Trebuchet MS Bold"/>
        <a:cs typeface="Trebuchet MS Bold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38100" tIns="38100" rIns="38100" bIns="38100" numCol="1" spcCol="38100" rtlCol="0" anchor="t">
        <a:spAutoFit/>
      </a:bodyPr>
      <a:lstStyle>
        <a:defPPr marL="0" marR="0" indent="0" algn="l" defTabSz="1219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Open Sans"/>
            <a:ea typeface="Open Sans"/>
            <a:cs typeface="Open San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219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Open Sans"/>
            <a:ea typeface="Open Sans"/>
            <a:cs typeface="Open Sans"/>
            <a:sym typeface="Open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2014 Wilson PPT template_Widescreen_110714.pptx</Template>
  <TotalTime>22172</TotalTime>
  <Words>2210</Words>
  <Application>Microsoft Macintosh PowerPoint</Application>
  <PresentationFormat>Custom</PresentationFormat>
  <Paragraphs>381</Paragraphs>
  <Slides>30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2014 Wilson PPT template_Widescreen_110714</vt:lpstr>
      <vt:lpstr>PowerPoint Presentation</vt:lpstr>
      <vt:lpstr>The Internet of Things – IoT</vt:lpstr>
      <vt:lpstr>Foreign Data Wrappers Things Multicorn Philips Hue </vt:lpstr>
      <vt:lpstr>Foreign Data Wrappers </vt:lpstr>
      <vt:lpstr>Foreign Data Wrappers</vt:lpstr>
      <vt:lpstr>Foreign Data Wrappers</vt:lpstr>
      <vt:lpstr>Foreign Data Wrappers</vt:lpstr>
      <vt:lpstr>Foreign Data Wrappers</vt:lpstr>
      <vt:lpstr>Foreign Data Wrappers</vt:lpstr>
      <vt:lpstr>Foreign Data Wrappers</vt:lpstr>
      <vt:lpstr>Things </vt:lpstr>
      <vt:lpstr>Things</vt:lpstr>
      <vt:lpstr>Things</vt:lpstr>
      <vt:lpstr>Things</vt:lpstr>
      <vt:lpstr>Multicorn </vt:lpstr>
      <vt:lpstr>Multicorn</vt:lpstr>
      <vt:lpstr> Phillips Hue Systems</vt:lpstr>
      <vt:lpstr>Multicorn</vt:lpstr>
      <vt:lpstr>Multicorn</vt:lpstr>
      <vt:lpstr>Multicorn</vt:lpstr>
      <vt:lpstr>Multicorn</vt:lpstr>
      <vt:lpstr>Multicorn</vt:lpstr>
      <vt:lpstr>Multicorn</vt:lpstr>
      <vt:lpstr>Setting Up The Philips Hue FDW</vt:lpstr>
      <vt:lpstr>Colors</vt:lpstr>
      <vt:lpstr>Colors Reference Table</vt:lpstr>
      <vt:lpstr>Mixing data and things</vt:lpstr>
      <vt:lpstr>Thank You</vt:lpstr>
      <vt:lpstr>PowerPoint Presentation</vt:lpstr>
      <vt:lpstr>Foreign Data Wrappers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Tika Gulick</dc:creator>
  <cp:lastModifiedBy>Rick Otten</cp:lastModifiedBy>
  <cp:revision>417</cp:revision>
  <cp:lastPrinted>2014-09-24T23:52:44Z</cp:lastPrinted>
  <dcterms:modified xsi:type="dcterms:W3CDTF">2015-03-24T23:26:10Z</dcterms:modified>
</cp:coreProperties>
</file>